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73" r:id="rId3"/>
    <p:sldId id="257" r:id="rId4"/>
    <p:sldId id="261" r:id="rId5"/>
    <p:sldId id="259" r:id="rId6"/>
    <p:sldId id="262" r:id="rId7"/>
    <p:sldId id="258" r:id="rId8"/>
    <p:sldId id="266" r:id="rId9"/>
    <p:sldId id="260" r:id="rId10"/>
    <p:sldId id="263" r:id="rId11"/>
    <p:sldId id="269" r:id="rId12"/>
    <p:sldId id="265" r:id="rId13"/>
    <p:sldId id="264" r:id="rId14"/>
    <p:sldId id="270" r:id="rId15"/>
    <p:sldId id="271" r:id="rId16"/>
    <p:sldId id="267" r:id="rId17"/>
    <p:sldId id="268" r:id="rId18"/>
    <p:sldId id="274" r:id="rId19"/>
  </p:sldIdLst>
  <p:sldSz cx="9144000" cy="6858000" type="screen4x3"/>
  <p:notesSz cx="6858000" cy="9144000"/>
  <p:defaultTextStyle>
    <a:defPPr>
      <a:defRPr lang="ms-M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grpSp>
      </p:grpSp>
      <p:sp>
        <p:nvSpPr>
          <p:cNvPr id="1537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ms-MY"/>
              <a:t>Click to edit Master title style</a:t>
            </a:r>
          </a:p>
        </p:txBody>
      </p:sp>
      <p:sp>
        <p:nvSpPr>
          <p:cNvPr id="1538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ms-MY"/>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ms-MY"/>
          </a:p>
        </p:txBody>
      </p:sp>
      <p:sp>
        <p:nvSpPr>
          <p:cNvPr id="19" name="Rectangle 17"/>
          <p:cNvSpPr>
            <a:spLocks noGrp="1" noChangeArrowheads="1"/>
          </p:cNvSpPr>
          <p:nvPr>
            <p:ph type="ftr" sz="quarter" idx="11"/>
          </p:nvPr>
        </p:nvSpPr>
        <p:spPr/>
        <p:txBody>
          <a:bodyPr/>
          <a:lstStyle>
            <a:lvl1pPr>
              <a:defRPr smtClean="0"/>
            </a:lvl1pPr>
          </a:lstStyle>
          <a:p>
            <a:pPr>
              <a:defRPr/>
            </a:pPr>
            <a:endParaRPr lang="ms-MY"/>
          </a:p>
        </p:txBody>
      </p:sp>
      <p:sp>
        <p:nvSpPr>
          <p:cNvPr id="20" name="Rectangle 18"/>
          <p:cNvSpPr>
            <a:spLocks noGrp="1" noChangeArrowheads="1"/>
          </p:cNvSpPr>
          <p:nvPr>
            <p:ph type="sldNum" sz="quarter" idx="12"/>
          </p:nvPr>
        </p:nvSpPr>
        <p:spPr/>
        <p:txBody>
          <a:bodyPr/>
          <a:lstStyle>
            <a:lvl1pPr>
              <a:defRPr smtClean="0"/>
            </a:lvl1pPr>
          </a:lstStyle>
          <a:p>
            <a:pPr>
              <a:defRPr/>
            </a:pPr>
            <a:fld id="{C832A8F6-3166-4C55-84A9-888EC302F0C7}" type="slidenum">
              <a:rPr lang="ms-MY"/>
              <a:pPr>
                <a:defRPr/>
              </a:pPr>
              <a:t>‹#›</a:t>
            </a:fld>
            <a:endParaRPr lang="ms-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ms-MY"/>
          </a:p>
        </p:txBody>
      </p:sp>
      <p:sp>
        <p:nvSpPr>
          <p:cNvPr id="5" name="Rectangle 3"/>
          <p:cNvSpPr>
            <a:spLocks noGrp="1" noChangeArrowheads="1"/>
          </p:cNvSpPr>
          <p:nvPr>
            <p:ph type="sldNum" sz="quarter" idx="11"/>
          </p:nvPr>
        </p:nvSpPr>
        <p:spPr>
          <a:ln/>
        </p:spPr>
        <p:txBody>
          <a:bodyPr/>
          <a:lstStyle>
            <a:lvl1pPr>
              <a:defRPr/>
            </a:lvl1pPr>
          </a:lstStyle>
          <a:p>
            <a:pPr>
              <a:defRPr/>
            </a:pPr>
            <a:fld id="{301759D5-9411-4FCD-9908-EC574FEBF691}" type="slidenum">
              <a:rPr lang="ms-MY"/>
              <a:pPr>
                <a:defRPr/>
              </a:pPr>
              <a:t>‹#›</a:t>
            </a:fld>
            <a:endParaRPr lang="ms-MY"/>
          </a:p>
        </p:txBody>
      </p:sp>
      <p:sp>
        <p:nvSpPr>
          <p:cNvPr id="6"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ms-MY"/>
          </a:p>
        </p:txBody>
      </p:sp>
      <p:sp>
        <p:nvSpPr>
          <p:cNvPr id="5" name="Rectangle 3"/>
          <p:cNvSpPr>
            <a:spLocks noGrp="1" noChangeArrowheads="1"/>
          </p:cNvSpPr>
          <p:nvPr>
            <p:ph type="sldNum" sz="quarter" idx="11"/>
          </p:nvPr>
        </p:nvSpPr>
        <p:spPr>
          <a:ln/>
        </p:spPr>
        <p:txBody>
          <a:bodyPr/>
          <a:lstStyle>
            <a:lvl1pPr>
              <a:defRPr/>
            </a:lvl1pPr>
          </a:lstStyle>
          <a:p>
            <a:pPr>
              <a:defRPr/>
            </a:pPr>
            <a:fld id="{EB8F6A4E-CABE-428F-938E-CD89FFFEE91D}" type="slidenum">
              <a:rPr lang="ms-MY"/>
              <a:pPr>
                <a:defRPr/>
              </a:pPr>
              <a:t>‹#›</a:t>
            </a:fld>
            <a:endParaRPr lang="ms-MY"/>
          </a:p>
        </p:txBody>
      </p:sp>
      <p:sp>
        <p:nvSpPr>
          <p:cNvPr id="6"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ms-MY"/>
          </a:p>
        </p:txBody>
      </p:sp>
      <p:sp>
        <p:nvSpPr>
          <p:cNvPr id="5" name="Rectangle 3"/>
          <p:cNvSpPr>
            <a:spLocks noGrp="1" noChangeArrowheads="1"/>
          </p:cNvSpPr>
          <p:nvPr>
            <p:ph type="sldNum" sz="quarter" idx="11"/>
          </p:nvPr>
        </p:nvSpPr>
        <p:spPr>
          <a:ln/>
        </p:spPr>
        <p:txBody>
          <a:bodyPr/>
          <a:lstStyle>
            <a:lvl1pPr>
              <a:defRPr/>
            </a:lvl1pPr>
          </a:lstStyle>
          <a:p>
            <a:pPr>
              <a:defRPr/>
            </a:pPr>
            <a:fld id="{74A76D34-5A4F-4C17-BDFD-039DA911DD48}" type="slidenum">
              <a:rPr lang="ms-MY"/>
              <a:pPr>
                <a:defRPr/>
              </a:pPr>
              <a:t>‹#›</a:t>
            </a:fld>
            <a:endParaRPr lang="ms-MY"/>
          </a:p>
        </p:txBody>
      </p:sp>
      <p:sp>
        <p:nvSpPr>
          <p:cNvPr id="6"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ms-MY"/>
          </a:p>
        </p:txBody>
      </p:sp>
      <p:sp>
        <p:nvSpPr>
          <p:cNvPr id="5" name="Rectangle 3"/>
          <p:cNvSpPr>
            <a:spLocks noGrp="1" noChangeArrowheads="1"/>
          </p:cNvSpPr>
          <p:nvPr>
            <p:ph type="sldNum" sz="quarter" idx="11"/>
          </p:nvPr>
        </p:nvSpPr>
        <p:spPr>
          <a:ln/>
        </p:spPr>
        <p:txBody>
          <a:bodyPr/>
          <a:lstStyle>
            <a:lvl1pPr>
              <a:defRPr/>
            </a:lvl1pPr>
          </a:lstStyle>
          <a:p>
            <a:pPr>
              <a:defRPr/>
            </a:pPr>
            <a:fld id="{C5232EEC-4B3C-40FA-B688-54E186214C56}" type="slidenum">
              <a:rPr lang="ms-MY"/>
              <a:pPr>
                <a:defRPr/>
              </a:pPr>
              <a:t>‹#›</a:t>
            </a:fld>
            <a:endParaRPr lang="ms-MY"/>
          </a:p>
        </p:txBody>
      </p:sp>
      <p:sp>
        <p:nvSpPr>
          <p:cNvPr id="6"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ms-MY"/>
          </a:p>
        </p:txBody>
      </p:sp>
      <p:sp>
        <p:nvSpPr>
          <p:cNvPr id="6" name="Rectangle 3"/>
          <p:cNvSpPr>
            <a:spLocks noGrp="1" noChangeArrowheads="1"/>
          </p:cNvSpPr>
          <p:nvPr>
            <p:ph type="sldNum" sz="quarter" idx="11"/>
          </p:nvPr>
        </p:nvSpPr>
        <p:spPr>
          <a:ln/>
        </p:spPr>
        <p:txBody>
          <a:bodyPr/>
          <a:lstStyle>
            <a:lvl1pPr>
              <a:defRPr/>
            </a:lvl1pPr>
          </a:lstStyle>
          <a:p>
            <a:pPr>
              <a:defRPr/>
            </a:pPr>
            <a:fld id="{C8669D7D-118A-4130-93EE-B039477D07E0}" type="slidenum">
              <a:rPr lang="ms-MY"/>
              <a:pPr>
                <a:defRPr/>
              </a:pPr>
              <a:t>‹#›</a:t>
            </a:fld>
            <a:endParaRPr lang="ms-MY"/>
          </a:p>
        </p:txBody>
      </p:sp>
      <p:sp>
        <p:nvSpPr>
          <p:cNvPr id="7"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ms-MY"/>
          </a:p>
        </p:txBody>
      </p:sp>
      <p:sp>
        <p:nvSpPr>
          <p:cNvPr id="8" name="Rectangle 3"/>
          <p:cNvSpPr>
            <a:spLocks noGrp="1" noChangeArrowheads="1"/>
          </p:cNvSpPr>
          <p:nvPr>
            <p:ph type="sldNum" sz="quarter" idx="11"/>
          </p:nvPr>
        </p:nvSpPr>
        <p:spPr>
          <a:ln/>
        </p:spPr>
        <p:txBody>
          <a:bodyPr/>
          <a:lstStyle>
            <a:lvl1pPr>
              <a:defRPr/>
            </a:lvl1pPr>
          </a:lstStyle>
          <a:p>
            <a:pPr>
              <a:defRPr/>
            </a:pPr>
            <a:fld id="{9B6E27F4-7550-447C-88B2-8672D4CD0AA0}" type="slidenum">
              <a:rPr lang="ms-MY"/>
              <a:pPr>
                <a:defRPr/>
              </a:pPr>
              <a:t>‹#›</a:t>
            </a:fld>
            <a:endParaRPr lang="ms-MY"/>
          </a:p>
        </p:txBody>
      </p:sp>
      <p:sp>
        <p:nvSpPr>
          <p:cNvPr id="9"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ms-MY"/>
          </a:p>
        </p:txBody>
      </p:sp>
      <p:sp>
        <p:nvSpPr>
          <p:cNvPr id="4" name="Rectangle 3"/>
          <p:cNvSpPr>
            <a:spLocks noGrp="1" noChangeArrowheads="1"/>
          </p:cNvSpPr>
          <p:nvPr>
            <p:ph type="sldNum" sz="quarter" idx="11"/>
          </p:nvPr>
        </p:nvSpPr>
        <p:spPr>
          <a:ln/>
        </p:spPr>
        <p:txBody>
          <a:bodyPr/>
          <a:lstStyle>
            <a:lvl1pPr>
              <a:defRPr/>
            </a:lvl1pPr>
          </a:lstStyle>
          <a:p>
            <a:pPr>
              <a:defRPr/>
            </a:pPr>
            <a:fld id="{9859076F-57F4-416F-B308-3262174362A5}" type="slidenum">
              <a:rPr lang="ms-MY"/>
              <a:pPr>
                <a:defRPr/>
              </a:pPr>
              <a:t>‹#›</a:t>
            </a:fld>
            <a:endParaRPr lang="ms-MY"/>
          </a:p>
        </p:txBody>
      </p:sp>
      <p:sp>
        <p:nvSpPr>
          <p:cNvPr id="5"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ms-MY"/>
          </a:p>
        </p:txBody>
      </p:sp>
      <p:sp>
        <p:nvSpPr>
          <p:cNvPr id="3" name="Rectangle 3"/>
          <p:cNvSpPr>
            <a:spLocks noGrp="1" noChangeArrowheads="1"/>
          </p:cNvSpPr>
          <p:nvPr>
            <p:ph type="sldNum" sz="quarter" idx="11"/>
          </p:nvPr>
        </p:nvSpPr>
        <p:spPr>
          <a:ln/>
        </p:spPr>
        <p:txBody>
          <a:bodyPr/>
          <a:lstStyle>
            <a:lvl1pPr>
              <a:defRPr/>
            </a:lvl1pPr>
          </a:lstStyle>
          <a:p>
            <a:pPr>
              <a:defRPr/>
            </a:pPr>
            <a:fld id="{531B5E39-424F-4D6C-9575-CEDBE1551808}" type="slidenum">
              <a:rPr lang="ms-MY"/>
              <a:pPr>
                <a:defRPr/>
              </a:pPr>
              <a:t>‹#›</a:t>
            </a:fld>
            <a:endParaRPr lang="ms-MY"/>
          </a:p>
        </p:txBody>
      </p:sp>
      <p:sp>
        <p:nvSpPr>
          <p:cNvPr id="4"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ms-MY"/>
          </a:p>
        </p:txBody>
      </p:sp>
      <p:sp>
        <p:nvSpPr>
          <p:cNvPr id="6" name="Rectangle 3"/>
          <p:cNvSpPr>
            <a:spLocks noGrp="1" noChangeArrowheads="1"/>
          </p:cNvSpPr>
          <p:nvPr>
            <p:ph type="sldNum" sz="quarter" idx="11"/>
          </p:nvPr>
        </p:nvSpPr>
        <p:spPr>
          <a:ln/>
        </p:spPr>
        <p:txBody>
          <a:bodyPr/>
          <a:lstStyle>
            <a:lvl1pPr>
              <a:defRPr/>
            </a:lvl1pPr>
          </a:lstStyle>
          <a:p>
            <a:pPr>
              <a:defRPr/>
            </a:pPr>
            <a:fld id="{6EA29C4E-32C5-4507-AE4F-CF9DF7822B32}" type="slidenum">
              <a:rPr lang="ms-MY"/>
              <a:pPr>
                <a:defRPr/>
              </a:pPr>
              <a:t>‹#›</a:t>
            </a:fld>
            <a:endParaRPr lang="ms-MY"/>
          </a:p>
        </p:txBody>
      </p:sp>
      <p:sp>
        <p:nvSpPr>
          <p:cNvPr id="7"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ms-MY"/>
          </a:p>
        </p:txBody>
      </p:sp>
      <p:sp>
        <p:nvSpPr>
          <p:cNvPr id="6" name="Rectangle 3"/>
          <p:cNvSpPr>
            <a:spLocks noGrp="1" noChangeArrowheads="1"/>
          </p:cNvSpPr>
          <p:nvPr>
            <p:ph type="sldNum" sz="quarter" idx="11"/>
          </p:nvPr>
        </p:nvSpPr>
        <p:spPr>
          <a:ln/>
        </p:spPr>
        <p:txBody>
          <a:bodyPr/>
          <a:lstStyle>
            <a:lvl1pPr>
              <a:defRPr/>
            </a:lvl1pPr>
          </a:lstStyle>
          <a:p>
            <a:pPr>
              <a:defRPr/>
            </a:pPr>
            <a:fld id="{838AEA58-6737-4CC7-A255-6D285C75A20F}" type="slidenum">
              <a:rPr lang="ms-MY"/>
              <a:pPr>
                <a:defRPr/>
              </a:pPr>
              <a:t>‹#›</a:t>
            </a:fld>
            <a:endParaRPr lang="ms-MY"/>
          </a:p>
        </p:txBody>
      </p:sp>
      <p:sp>
        <p:nvSpPr>
          <p:cNvPr id="7" name="Rectangle 16"/>
          <p:cNvSpPr>
            <a:spLocks noGrp="1" noChangeArrowheads="1"/>
          </p:cNvSpPr>
          <p:nvPr>
            <p:ph type="dt" sz="half" idx="12"/>
          </p:nvPr>
        </p:nvSpPr>
        <p:spPr>
          <a:ln/>
        </p:spPr>
        <p:txBody>
          <a:bodyPr/>
          <a:lstStyle>
            <a:lvl1pPr>
              <a:defRPr/>
            </a:lvl1pPr>
          </a:lstStyle>
          <a:p>
            <a:pPr>
              <a:defRPr/>
            </a:pPr>
            <a:endParaRPr lang="ms-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vl1pPr>
          </a:lstStyle>
          <a:p>
            <a:pPr>
              <a:defRPr/>
            </a:pPr>
            <a:endParaRPr lang="ms-MY"/>
          </a:p>
        </p:txBody>
      </p:sp>
      <p:sp>
        <p:nvSpPr>
          <p:cNvPr id="1433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F6B92BC5-8EB6-455A-BED1-097EC583F24A}" type="slidenum">
              <a:rPr lang="ms-MY"/>
              <a:pPr>
                <a:defRPr/>
              </a:pPr>
              <a:t>‹#›</a:t>
            </a:fld>
            <a:endParaRPr lang="ms-MY"/>
          </a:p>
        </p:txBody>
      </p:sp>
      <p:grpSp>
        <p:nvGrpSpPr>
          <p:cNvPr id="1028" name="Group 4"/>
          <p:cNvGrpSpPr>
            <a:grpSpLocks/>
          </p:cNvGrpSpPr>
          <p:nvPr/>
        </p:nvGrpSpPr>
        <p:grpSpPr bwMode="auto">
          <a:xfrm>
            <a:off x="0" y="0"/>
            <a:ext cx="9144000" cy="546100"/>
            <a:chOff x="0" y="0"/>
            <a:chExt cx="5760" cy="344"/>
          </a:xfrm>
        </p:grpSpPr>
        <p:sp>
          <p:nvSpPr>
            <p:cNvPr id="1434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434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endParaRPr>
            </a:p>
          </p:txBody>
        </p:sp>
        <p:sp>
          <p:nvSpPr>
            <p:cNvPr id="1434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1434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1434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1434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1434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434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1434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ms-MY"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ms-MY" smtClean="0"/>
              <a:t>Click to edit Master text styles</a:t>
            </a:r>
          </a:p>
          <a:p>
            <a:pPr lvl="1"/>
            <a:r>
              <a:rPr lang="ms-MY" smtClean="0"/>
              <a:t>Second level</a:t>
            </a:r>
          </a:p>
          <a:p>
            <a:pPr lvl="2"/>
            <a:r>
              <a:rPr lang="ms-MY" smtClean="0"/>
              <a:t>Third level</a:t>
            </a:r>
          </a:p>
          <a:p>
            <a:pPr lvl="3"/>
            <a:r>
              <a:rPr lang="ms-MY" smtClean="0"/>
              <a:t>Fourth level</a:t>
            </a:r>
          </a:p>
          <a:p>
            <a:pPr lvl="4"/>
            <a:r>
              <a:rPr lang="ms-MY" smtClean="0"/>
              <a:t>Fifth level</a:t>
            </a:r>
          </a:p>
        </p:txBody>
      </p:sp>
      <p:sp>
        <p:nvSpPr>
          <p:cNvPr id="1435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ms-MY"/>
          </a:p>
        </p:txBody>
      </p:sp>
    </p:spTree>
  </p:cSld>
  <p:clrMap bg1="lt1" tx1="dk1" bg2="lt2" tx2="dk2" accent1="accent1" accent2="accent2" accent3="accent3" accent4="accent4" accent5="accent5" accent6="accent6" hlink="hlink" folHlink="folHlink"/>
  <p:sldLayoutIdLst>
    <p:sldLayoutId id="2147483682"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eaLnBrk="1" hangingPunct="1">
              <a:defRPr/>
            </a:pPr>
            <a:r>
              <a:rPr lang="en-US" sz="3600" b="1" smtClean="0">
                <a:effectLst>
                  <a:outerShdw blurRad="38100" dist="38100" dir="2700000" algn="tl">
                    <a:srgbClr val="000000"/>
                  </a:outerShdw>
                </a:effectLst>
              </a:rPr>
              <a:t>THE AVERTING BEHAVIOR METHOD</a:t>
            </a:r>
            <a:br>
              <a:rPr lang="en-US" sz="3600" b="1" smtClean="0">
                <a:effectLst>
                  <a:outerShdw blurRad="38100" dist="38100" dir="2700000" algn="tl">
                    <a:srgbClr val="000000"/>
                  </a:outerShdw>
                </a:effectLst>
              </a:rPr>
            </a:br>
            <a:r>
              <a:rPr lang="en-US" sz="3600" b="1" smtClean="0">
                <a:effectLst>
                  <a:outerShdw blurRad="38100" dist="38100" dir="2700000" algn="tl">
                    <a:srgbClr val="000000"/>
                  </a:outerShdw>
                </a:effectLst>
              </a:rPr>
              <a:t>(ABM)</a:t>
            </a:r>
            <a:endParaRPr lang="ms-MY" sz="3600" b="1" smtClean="0">
              <a:effectLst>
                <a:outerShdw blurRad="38100" dist="38100" dir="2700000" algn="tl">
                  <a:srgbClr val="000000"/>
                </a:outerShdw>
              </a:effectLst>
            </a:endParaRPr>
          </a:p>
        </p:txBody>
      </p:sp>
      <p:sp>
        <p:nvSpPr>
          <p:cNvPr id="2051" name="Rectangle 3"/>
          <p:cNvSpPr>
            <a:spLocks noGrp="1" noChangeArrowheads="1"/>
          </p:cNvSpPr>
          <p:nvPr>
            <p:ph type="subTitle" idx="1"/>
          </p:nvPr>
        </p:nvSpPr>
        <p:spPr>
          <a:xfrm>
            <a:off x="1908175" y="5013325"/>
            <a:ext cx="6235700" cy="1223963"/>
          </a:xfrm>
        </p:spPr>
        <p:txBody>
          <a:bodyPr/>
          <a:lstStyle/>
          <a:p>
            <a:pPr algn="ctr" eaLnBrk="1" hangingPunct="1">
              <a:lnSpc>
                <a:spcPct val="90000"/>
              </a:lnSpc>
              <a:defRPr/>
            </a:pPr>
            <a:r>
              <a:rPr lang="en-US" b="1" dirty="0" smtClean="0">
                <a:effectLst>
                  <a:outerShdw blurRad="38100" dist="38100" dir="2700000" algn="tl">
                    <a:srgbClr val="FFFFFF"/>
                  </a:outerShdw>
                </a:effectLst>
              </a:rPr>
              <a:t>VALUASI EKONOMI SDAL</a:t>
            </a:r>
          </a:p>
          <a:p>
            <a:pPr algn="ctr" eaLnBrk="1" hangingPunct="1">
              <a:lnSpc>
                <a:spcPct val="90000"/>
              </a:lnSpc>
              <a:defRPr/>
            </a:pPr>
            <a:r>
              <a:rPr lang="en-US" b="1" dirty="0" smtClean="0">
                <a:effectLst>
                  <a:outerShdw blurRad="38100" dist="38100" dir="2700000" algn="tl">
                    <a:srgbClr val="FFFFFF"/>
                  </a:outerShdw>
                </a:effectLst>
              </a:rPr>
              <a:t>201</a:t>
            </a:r>
            <a:r>
              <a:rPr lang="id-ID" b="1" dirty="0" smtClean="0">
                <a:effectLst>
                  <a:outerShdw blurRad="38100" dist="38100" dir="2700000" algn="tl">
                    <a:srgbClr val="FFFFFF"/>
                  </a:outerShdw>
                </a:effectLst>
              </a:rPr>
              <a:t>1</a:t>
            </a:r>
            <a:r>
              <a:rPr lang="en-US" b="1" dirty="0" smtClean="0">
                <a:effectLst>
                  <a:outerShdw blurRad="38100" dist="38100" dir="2700000" algn="tl">
                    <a:srgbClr val="FFFFFF"/>
                  </a:outerShdw>
                </a:effectLst>
              </a:rPr>
              <a:t>/201</a:t>
            </a:r>
            <a:r>
              <a:rPr lang="id-ID" b="1" dirty="0" smtClean="0">
                <a:effectLst>
                  <a:outerShdw blurRad="38100" dist="38100" dir="2700000" algn="tl">
                    <a:srgbClr val="FFFFFF"/>
                  </a:outerShdw>
                </a:effectLst>
              </a:rPr>
              <a:t>2</a:t>
            </a:r>
            <a:endParaRPr lang="ms-MY" b="1" dirty="0" smtClean="0">
              <a:effectLst>
                <a:outerShdw blurRad="38100" dist="38100" dir="2700000" algn="tl">
                  <a:srgbClr val="FFFFFF"/>
                </a:outerShdw>
              </a:effectLst>
            </a:endParaRPr>
          </a:p>
        </p:txBody>
      </p:sp>
      <p:grpSp>
        <p:nvGrpSpPr>
          <p:cNvPr id="3076" name="Group 4"/>
          <p:cNvGrpSpPr>
            <a:grpSpLocks/>
          </p:cNvGrpSpPr>
          <p:nvPr/>
        </p:nvGrpSpPr>
        <p:grpSpPr bwMode="auto">
          <a:xfrm>
            <a:off x="323850" y="188913"/>
            <a:ext cx="1741488" cy="1152525"/>
            <a:chOff x="2445" y="3012"/>
            <a:chExt cx="873" cy="870"/>
          </a:xfrm>
        </p:grpSpPr>
        <p:pic>
          <p:nvPicPr>
            <p:cNvPr id="3077"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3078" name="AutoShape 6"/>
            <p:cNvSpPr>
              <a:spLocks noChangeArrowheads="1"/>
            </p:cNvSpPr>
            <p:nvPr/>
          </p:nvSpPr>
          <p:spPr bwMode="auto">
            <a:xfrm>
              <a:off x="2445" y="3012"/>
              <a:ext cx="873" cy="870"/>
            </a:xfrm>
            <a:custGeom>
              <a:avLst/>
              <a:gdLst>
                <a:gd name="T0" fmla="*/ 1 w 21600"/>
                <a:gd name="T1" fmla="*/ 0 h 21600"/>
                <a:gd name="T2" fmla="*/ 0 w 21600"/>
                <a:gd name="T3" fmla="*/ 0 h 21600"/>
                <a:gd name="T4" fmla="*/ 0 w 21600"/>
                <a:gd name="T5" fmla="*/ 1 h 21600"/>
                <a:gd name="T6" fmla="*/ 0 w 21600"/>
                <a:gd name="T7" fmla="*/ 1 h 21600"/>
                <a:gd name="T8" fmla="*/ 1 w 21600"/>
                <a:gd name="T9" fmla="*/ 1 h 21600"/>
                <a:gd name="T10" fmla="*/ 1 w 21600"/>
                <a:gd name="T11" fmla="*/ 1 h 21600"/>
                <a:gd name="T12" fmla="*/ 1 w 21600"/>
                <a:gd name="T13" fmla="*/ 1 h 21600"/>
                <a:gd name="T14" fmla="*/ 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57200"/>
            <a:ext cx="8229600" cy="450850"/>
          </a:xfrm>
        </p:spPr>
        <p:txBody>
          <a:bodyPr/>
          <a:lstStyle/>
          <a:p>
            <a:pPr algn="ctr" eaLnBrk="1" hangingPunct="1">
              <a:defRPr/>
            </a:pPr>
            <a:r>
              <a:rPr lang="en-US" sz="3200" b="1" smtClean="0">
                <a:effectLst>
                  <a:outerShdw blurRad="38100" dist="38100" dir="2700000" algn="tl">
                    <a:srgbClr val="FFFFFF"/>
                  </a:outerShdw>
                </a:effectLst>
              </a:rPr>
              <a:t>DAMAGES COST AVOIDED (2)</a:t>
            </a:r>
            <a:endParaRPr lang="ms-MY" sz="3200" b="1" smtClean="0">
              <a:effectLst>
                <a:outerShdw blurRad="38100" dist="38100" dir="2700000" algn="tl">
                  <a:srgbClr val="FFFFFF"/>
                </a:outerShdw>
              </a:effectLst>
            </a:endParaRPr>
          </a:p>
        </p:txBody>
      </p:sp>
      <p:sp>
        <p:nvSpPr>
          <p:cNvPr id="12291" name="Rectangle 3"/>
          <p:cNvSpPr>
            <a:spLocks noGrp="1" noChangeArrowheads="1"/>
          </p:cNvSpPr>
          <p:nvPr>
            <p:ph type="body" idx="1"/>
          </p:nvPr>
        </p:nvSpPr>
        <p:spPr>
          <a:xfrm>
            <a:off x="0" y="1981200"/>
            <a:ext cx="9144000" cy="4876800"/>
          </a:xfrm>
        </p:spPr>
        <p:txBody>
          <a:bodyPr/>
          <a:lstStyle/>
          <a:p>
            <a:pPr marL="898525" indent="-898525" algn="just" eaLnBrk="1" hangingPunct="1">
              <a:buFont typeface="Wingdings" pitchFamily="2" charset="2"/>
              <a:buNone/>
            </a:pPr>
            <a:r>
              <a:rPr lang="en-US" sz="2400" smtClean="0"/>
              <a:t>Contoh:</a:t>
            </a:r>
          </a:p>
          <a:p>
            <a:pPr marL="898525" indent="-898525" algn="just" eaLnBrk="1" hangingPunct="1">
              <a:buFont typeface="Wingdings" pitchFamily="2" charset="2"/>
              <a:buNone/>
            </a:pPr>
            <a:r>
              <a:rPr lang="en-US" sz="2400" smtClean="0"/>
              <a:t>	Jika lahan basah melindungi properti di sekitarnya dari banjir, maka manfaat dari perlindungan baniir tersebut bisa diestimasi melalui pencegahan kerusakan apabila banjir tidak terjadi atau melalui pengeluaran yang dibuat pemilik properti dalam melindungi milik mereka dari banjir.</a:t>
            </a:r>
          </a:p>
          <a:p>
            <a:pPr marL="898525" indent="-898525" algn="just" eaLnBrk="1" hangingPunct="1">
              <a:buFont typeface="Wingdings" pitchFamily="2" charset="2"/>
              <a:buNone/>
            </a:pPr>
            <a:endParaRPr lang="en-US" sz="2400" smtClean="0"/>
          </a:p>
          <a:p>
            <a:pPr marL="898525" indent="-898525" algn="just" eaLnBrk="1" hangingPunct="1">
              <a:buFont typeface="Wingdings" pitchFamily="2" charset="2"/>
              <a:buNone/>
            </a:pPr>
            <a:endParaRPr lang="en-US" sz="1800" smtClean="0"/>
          </a:p>
          <a:p>
            <a:pPr marL="898525" indent="-898525" algn="just" eaLnBrk="1" hangingPunct="1">
              <a:buFont typeface="Wingdings" pitchFamily="2" charset="2"/>
              <a:buNone/>
            </a:pPr>
            <a:r>
              <a:rPr lang="en-US" sz="2400" smtClean="0"/>
              <a:t>	</a:t>
            </a:r>
            <a:r>
              <a:rPr lang="en-US" sz="2400" b="1" smtClean="0"/>
              <a:t>“</a:t>
            </a:r>
            <a:r>
              <a:rPr lang="en-US" sz="2400" b="1" i="1" smtClean="0">
                <a:solidFill>
                  <a:srgbClr val="FF0000"/>
                </a:solidFill>
              </a:rPr>
              <a:t>Damage Cost Avoided Method</a:t>
            </a:r>
            <a:r>
              <a:rPr lang="en-US" sz="2400" b="1" i="1" smtClean="0"/>
              <a:t> </a:t>
            </a:r>
            <a:r>
              <a:rPr lang="en-US" sz="2400" b="1" smtClean="0"/>
              <a:t>menyediakan pendekatan yang relatif mudah untuk menentukan nilai dari jasa perlindungan alami</a:t>
            </a:r>
            <a:r>
              <a:rPr lang="en-US" sz="2400" smtClean="0"/>
              <a:t> </a:t>
            </a:r>
            <a:r>
              <a:rPr lang="en-US" sz="2400" b="1" smtClean="0"/>
              <a:t>di pulau-pulau kecil”</a:t>
            </a:r>
            <a:endParaRPr lang="ms-MY" sz="2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57200"/>
            <a:ext cx="8229600" cy="523875"/>
          </a:xfrm>
        </p:spPr>
        <p:txBody>
          <a:bodyPr/>
          <a:lstStyle/>
          <a:p>
            <a:pPr algn="ctr" eaLnBrk="1" hangingPunct="1">
              <a:defRPr/>
            </a:pPr>
            <a:r>
              <a:rPr lang="en-US" sz="3200" b="1" smtClean="0">
                <a:effectLst>
                  <a:outerShdw blurRad="38100" dist="38100" dir="2700000" algn="tl">
                    <a:srgbClr val="FFFFFF"/>
                  </a:outerShdw>
                </a:effectLst>
              </a:rPr>
              <a:t>DAMAGES COST AVOIDED (3)</a:t>
            </a:r>
            <a:endParaRPr lang="ms-MY" sz="3200" b="1" smtClean="0">
              <a:effectLst>
                <a:outerShdw blurRad="38100" dist="38100" dir="2700000" algn="tl">
                  <a:srgbClr val="FFFFFF"/>
                </a:outerShdw>
              </a:effectLst>
            </a:endParaRPr>
          </a:p>
        </p:txBody>
      </p:sp>
      <p:sp>
        <p:nvSpPr>
          <p:cNvPr id="13315" name="Rectangle 3"/>
          <p:cNvSpPr>
            <a:spLocks noGrp="1" noChangeArrowheads="1"/>
          </p:cNvSpPr>
          <p:nvPr>
            <p:ph type="body" idx="1"/>
          </p:nvPr>
        </p:nvSpPr>
        <p:spPr>
          <a:xfrm>
            <a:off x="0" y="1981200"/>
            <a:ext cx="9144000" cy="4876800"/>
          </a:xfrm>
        </p:spPr>
        <p:txBody>
          <a:bodyPr/>
          <a:lstStyle/>
          <a:p>
            <a:pPr marL="441325" indent="-441325" algn="just" eaLnBrk="1" hangingPunct="1">
              <a:buFont typeface="Wingdings" pitchFamily="2" charset="2"/>
              <a:buNone/>
            </a:pPr>
            <a:r>
              <a:rPr lang="en-US" sz="2400" smtClean="0"/>
              <a:t>Tahapan pelaksanaan </a:t>
            </a:r>
            <a:r>
              <a:rPr lang="en-US" sz="2400" i="1" smtClean="0"/>
              <a:t>damage cost avoided method</a:t>
            </a:r>
            <a:r>
              <a:rPr lang="en-US" sz="2400" smtClean="0"/>
              <a:t>:</a:t>
            </a:r>
          </a:p>
          <a:p>
            <a:pPr marL="441325" indent="-441325" algn="just" eaLnBrk="1" hangingPunct="1">
              <a:buFont typeface="Wingdings" pitchFamily="2" charset="2"/>
              <a:buNone/>
            </a:pPr>
            <a:endParaRPr lang="en-US" sz="2400" smtClean="0"/>
          </a:p>
          <a:p>
            <a:pPr marL="441325" indent="-441325" algn="just" eaLnBrk="1" hangingPunct="1">
              <a:buFont typeface="Wingdings" pitchFamily="2" charset="2"/>
              <a:buNone/>
            </a:pPr>
            <a:r>
              <a:rPr lang="en-US" sz="2400" smtClean="0"/>
              <a:t>1.	Mengenali jasa perlindungan yang disediakan dan menaksir area proteksi yang akan berubah sesuai skenario kehilangan ekosistem tertentu </a:t>
            </a:r>
            <a:r>
              <a:rPr lang="en-US" sz="2400" smtClean="0">
                <a:sym typeface="Wingdings" pitchFamily="2" charset="2"/>
              </a:rPr>
              <a:t> mencakup informasi mengenai kemungkinan peristiwa kerusakan yang terjadi dan tingkat kerusakan dibawah skenario </a:t>
            </a:r>
            <a:r>
              <a:rPr lang="en-US" sz="2400" i="1" smtClean="0">
                <a:sym typeface="Wingdings" pitchFamily="2" charset="2"/>
              </a:rPr>
              <a:t>ecosystem loss</a:t>
            </a:r>
            <a:r>
              <a:rPr lang="en-US" sz="2400" smtClean="0">
                <a:sym typeface="Wingdings" pitchFamily="2" charset="2"/>
              </a:rPr>
              <a:t> yang berbeda.</a:t>
            </a:r>
          </a:p>
          <a:p>
            <a:pPr marL="441325" indent="-441325" algn="just" eaLnBrk="1" hangingPunct="1">
              <a:buFont typeface="Wingdings" pitchFamily="2" charset="2"/>
              <a:buNone/>
            </a:pPr>
            <a:endParaRPr lang="en-US" sz="2400" smtClean="0">
              <a:sym typeface="Wingdings" pitchFamily="2" charset="2"/>
            </a:endParaRPr>
          </a:p>
          <a:p>
            <a:pPr marL="441325" indent="-441325" algn="just" eaLnBrk="1" hangingPunct="1">
              <a:buFont typeface="Wingdings" pitchFamily="2" charset="2"/>
              <a:buNone/>
            </a:pPr>
            <a:endParaRPr lang="ms-MY"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57200"/>
            <a:ext cx="8229600" cy="523875"/>
          </a:xfrm>
        </p:spPr>
        <p:txBody>
          <a:bodyPr/>
          <a:lstStyle/>
          <a:p>
            <a:pPr algn="ctr" eaLnBrk="1" hangingPunct="1">
              <a:defRPr/>
            </a:pPr>
            <a:r>
              <a:rPr lang="en-US" sz="3200" b="1" smtClean="0">
                <a:effectLst>
                  <a:outerShdw blurRad="38100" dist="38100" dir="2700000" algn="tl">
                    <a:srgbClr val="FFFFFF"/>
                  </a:outerShdw>
                </a:effectLst>
              </a:rPr>
              <a:t>DAMAGES COST AVOIDED (4)</a:t>
            </a:r>
            <a:endParaRPr lang="ms-MY" sz="3200" b="1" smtClean="0">
              <a:effectLst>
                <a:outerShdw blurRad="38100" dist="38100" dir="2700000" algn="tl">
                  <a:srgbClr val="FFFFFF"/>
                </a:outerShdw>
              </a:effectLst>
            </a:endParaRPr>
          </a:p>
        </p:txBody>
      </p:sp>
      <p:sp>
        <p:nvSpPr>
          <p:cNvPr id="14339" name="Rectangle 3"/>
          <p:cNvSpPr>
            <a:spLocks noGrp="1" noChangeArrowheads="1"/>
          </p:cNvSpPr>
          <p:nvPr>
            <p:ph type="body" idx="1"/>
          </p:nvPr>
        </p:nvSpPr>
        <p:spPr>
          <a:xfrm>
            <a:off x="0" y="2349500"/>
            <a:ext cx="9144000" cy="4508500"/>
          </a:xfrm>
        </p:spPr>
        <p:txBody>
          <a:bodyPr/>
          <a:lstStyle/>
          <a:p>
            <a:pPr marL="441325" indent="-441325" algn="just" eaLnBrk="1" hangingPunct="1">
              <a:buFont typeface="Wingdings" pitchFamily="2" charset="2"/>
              <a:buNone/>
              <a:tabLst>
                <a:tab pos="441325" algn="l"/>
              </a:tabLst>
            </a:pPr>
            <a:r>
              <a:rPr lang="en-US" sz="2400" smtClean="0"/>
              <a:t>Tahapan pelaksanaan </a:t>
            </a:r>
            <a:r>
              <a:rPr lang="en-US" sz="2400" i="1" smtClean="0"/>
              <a:t>damage cost avoided method (cont…)</a:t>
            </a:r>
            <a:r>
              <a:rPr lang="en-US" sz="2400" smtClean="0"/>
              <a:t>:</a:t>
            </a:r>
          </a:p>
          <a:p>
            <a:pPr marL="441325" indent="-441325" algn="just" eaLnBrk="1" hangingPunct="1">
              <a:buFont typeface="Wingdings" pitchFamily="2" charset="2"/>
              <a:buNone/>
              <a:tabLst>
                <a:tab pos="441325" algn="l"/>
              </a:tabLst>
            </a:pPr>
            <a:endParaRPr lang="en-US" sz="2400" smtClean="0"/>
          </a:p>
          <a:p>
            <a:pPr marL="441325" indent="-441325" algn="just" eaLnBrk="1" hangingPunct="1">
              <a:buFont typeface="Wingdings" pitchFamily="2" charset="2"/>
              <a:buNone/>
              <a:tabLst>
                <a:tab pos="441325" algn="l"/>
              </a:tabLst>
            </a:pPr>
            <a:r>
              <a:rPr lang="en-US" sz="2400" smtClean="0">
                <a:sym typeface="Wingdings" pitchFamily="2" charset="2"/>
              </a:rPr>
              <a:t>2.	Mengenali infrastruktur, properti dan populasi manusia yang akan terkena dampak perubahan proteksi menjelaskan batasan  dampak yang tidak akan dianalisa.</a:t>
            </a:r>
          </a:p>
          <a:p>
            <a:pPr marL="441325" indent="-441325" algn="just" eaLnBrk="1" hangingPunct="1">
              <a:buFont typeface="Wingdings" pitchFamily="2" charset="2"/>
              <a:buNone/>
              <a:tabLst>
                <a:tab pos="441325" algn="l"/>
              </a:tabLst>
            </a:pPr>
            <a:endParaRPr lang="en-US" sz="2400" smtClean="0"/>
          </a:p>
          <a:p>
            <a:pPr marL="441325" indent="-441325" algn="just" eaLnBrk="1" hangingPunct="1">
              <a:buFont typeface="Wingdings" pitchFamily="2" charset="2"/>
              <a:buNone/>
              <a:tabLst>
                <a:tab pos="441325" algn="l"/>
              </a:tabLst>
            </a:pPr>
            <a:r>
              <a:rPr lang="en-US" sz="2400" smtClean="0"/>
              <a:t>3.	Mengestimasi biaya kerusakan tersebut dengan menggunakan informasi dari nilai aset yang mempunyai resiko.</a:t>
            </a:r>
            <a:endParaRPr lang="ms-MY"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595313"/>
          </a:xfrm>
        </p:spPr>
        <p:txBody>
          <a:bodyPr/>
          <a:lstStyle/>
          <a:p>
            <a:pPr algn="ctr" eaLnBrk="1" hangingPunct="1">
              <a:defRPr/>
            </a:pPr>
            <a:r>
              <a:rPr lang="en-US" sz="3200" b="1" smtClean="0">
                <a:effectLst>
                  <a:outerShdw blurRad="38100" dist="38100" dir="2700000" algn="tl">
                    <a:srgbClr val="FFFFFF"/>
                  </a:outerShdw>
                </a:effectLst>
              </a:rPr>
              <a:t>PREVENTIVE EXPENDITURE (1)</a:t>
            </a:r>
            <a:endParaRPr lang="ms-MY" sz="3200" b="1" smtClean="0">
              <a:effectLst>
                <a:outerShdw blurRad="38100" dist="38100" dir="2700000" algn="tl">
                  <a:srgbClr val="FFFFFF"/>
                </a:outerShdw>
              </a:effectLst>
            </a:endParaRPr>
          </a:p>
        </p:txBody>
      </p:sp>
      <p:sp>
        <p:nvSpPr>
          <p:cNvPr id="23555" name="Rectangle 3"/>
          <p:cNvSpPr>
            <a:spLocks noGrp="1" noChangeArrowheads="1"/>
          </p:cNvSpPr>
          <p:nvPr>
            <p:ph type="body" idx="1"/>
          </p:nvPr>
        </p:nvSpPr>
        <p:spPr>
          <a:xfrm>
            <a:off x="0" y="1981200"/>
            <a:ext cx="9144000" cy="4876800"/>
          </a:xfrm>
        </p:spPr>
        <p:txBody>
          <a:bodyPr/>
          <a:lstStyle/>
          <a:p>
            <a:pPr algn="just" eaLnBrk="1" hangingPunct="1">
              <a:buFont typeface="Wingdings" pitchFamily="2" charset="2"/>
              <a:buNone/>
              <a:tabLst>
                <a:tab pos="1431925" algn="l"/>
              </a:tabLst>
              <a:defRPr/>
            </a:pPr>
            <a:r>
              <a:rPr lang="en-US" sz="2400" dirty="0" smtClean="0"/>
              <a:t>	</a:t>
            </a:r>
            <a:r>
              <a:rPr lang="en-US" sz="2400" b="1" i="1" dirty="0" smtClean="0"/>
              <a:t>Preventive Expenditure</a:t>
            </a:r>
            <a:r>
              <a:rPr lang="en-US" sz="2400" dirty="0" smtClean="0"/>
              <a:t> </a:t>
            </a:r>
            <a:r>
              <a:rPr lang="en-US" sz="2400" dirty="0" err="1" smtClean="0">
                <a:sym typeface="Wingdings" pitchFamily="2" charset="2"/>
              </a:rPr>
              <a:t>juga</a:t>
            </a:r>
            <a:r>
              <a:rPr lang="en-US" sz="2400" dirty="0" smtClean="0">
                <a:sym typeface="Wingdings" pitchFamily="2" charset="2"/>
              </a:rPr>
              <a:t> </a:t>
            </a:r>
            <a:r>
              <a:rPr lang="en-US" sz="2400" dirty="0" err="1" smtClean="0">
                <a:sym typeface="Wingdings" pitchFamily="2" charset="2"/>
              </a:rPr>
              <a:t>dikenal</a:t>
            </a:r>
            <a:r>
              <a:rPr lang="en-US" sz="2400" dirty="0" smtClean="0">
                <a:sym typeface="Wingdings" pitchFamily="2" charset="2"/>
              </a:rPr>
              <a:t> </a:t>
            </a:r>
            <a:r>
              <a:rPr lang="en-US" sz="2400" dirty="0" err="1" smtClean="0">
                <a:sym typeface="Wingdings" pitchFamily="2" charset="2"/>
              </a:rPr>
              <a:t>dengan</a:t>
            </a:r>
            <a:r>
              <a:rPr lang="en-US" sz="2400" dirty="0" smtClean="0">
                <a:sym typeface="Wingdings" pitchFamily="2" charset="2"/>
              </a:rPr>
              <a:t> </a:t>
            </a:r>
            <a:r>
              <a:rPr lang="en-US" sz="2400" dirty="0" err="1" smtClean="0">
                <a:sym typeface="Wingdings" pitchFamily="2" charset="2"/>
              </a:rPr>
              <a:t>sebutan</a:t>
            </a:r>
            <a:r>
              <a:rPr lang="en-US" sz="2400" dirty="0" smtClean="0">
                <a:sym typeface="Wingdings" pitchFamily="2" charset="2"/>
              </a:rPr>
              <a:t> </a:t>
            </a:r>
            <a:r>
              <a:rPr lang="en-US" sz="2400" b="1" i="1" dirty="0" smtClean="0">
                <a:solidFill>
                  <a:srgbClr val="FF0000"/>
                </a:solidFill>
                <a:sym typeface="Wingdings" pitchFamily="2" charset="2"/>
              </a:rPr>
              <a:t>mitigate </a:t>
            </a:r>
            <a:r>
              <a:rPr lang="en-US" sz="2400" dirty="0" err="1" smtClean="0">
                <a:sym typeface="Wingdings" pitchFamily="2" charset="2"/>
              </a:rPr>
              <a:t>atau</a:t>
            </a:r>
            <a:r>
              <a:rPr lang="en-US" sz="2400" b="1" i="1" dirty="0" smtClean="0">
                <a:solidFill>
                  <a:srgbClr val="FF0000"/>
                </a:solidFill>
                <a:sym typeface="Wingdings" pitchFamily="2" charset="2"/>
              </a:rPr>
              <a:t> defensive expenditure approach</a:t>
            </a:r>
            <a:r>
              <a:rPr lang="en-US" sz="2400" dirty="0" smtClean="0">
                <a:sym typeface="Wingdings" pitchFamily="2" charset="2"/>
              </a:rPr>
              <a:t>. </a:t>
            </a:r>
          </a:p>
          <a:p>
            <a:pPr algn="just" eaLnBrk="1" hangingPunct="1">
              <a:buFont typeface="Wingdings" pitchFamily="2" charset="2"/>
              <a:buNone/>
              <a:tabLst>
                <a:tab pos="1431925" algn="l"/>
              </a:tabLst>
              <a:defRPr/>
            </a:pPr>
            <a:endParaRPr lang="en-US" sz="2400" dirty="0" smtClean="0">
              <a:sym typeface="Wingdings" pitchFamily="2" charset="2"/>
            </a:endParaRPr>
          </a:p>
          <a:p>
            <a:pPr algn="just" eaLnBrk="1" hangingPunct="1">
              <a:buFont typeface="Wingdings" pitchFamily="2" charset="2"/>
              <a:buNone/>
              <a:tabLst>
                <a:tab pos="1431925" algn="l"/>
              </a:tabLst>
              <a:defRPr/>
            </a:pPr>
            <a:r>
              <a:rPr lang="en-US" sz="2400" dirty="0" smtClean="0">
                <a:sym typeface="Wingdings" pitchFamily="2" charset="2"/>
              </a:rPr>
              <a:t>	</a:t>
            </a:r>
            <a:r>
              <a:rPr lang="en-US" sz="2400" dirty="0" err="1" smtClean="0">
                <a:sym typeface="Wingdings" pitchFamily="2" charset="2"/>
              </a:rPr>
              <a:t>Jasa</a:t>
            </a:r>
            <a:r>
              <a:rPr lang="en-US" sz="2400" dirty="0" smtClean="0">
                <a:sym typeface="Wingdings" pitchFamily="2" charset="2"/>
              </a:rPr>
              <a:t> </a:t>
            </a:r>
            <a:r>
              <a:rPr lang="en-US" sz="2400" dirty="0" err="1" smtClean="0">
                <a:sym typeface="Wingdings" pitchFamily="2" charset="2"/>
              </a:rPr>
              <a:t>lingkungan</a:t>
            </a:r>
            <a:r>
              <a:rPr lang="en-US" sz="2400" dirty="0" smtClean="0">
                <a:sym typeface="Wingdings" pitchFamily="2" charset="2"/>
              </a:rPr>
              <a:t> </a:t>
            </a:r>
            <a:r>
              <a:rPr lang="en-US" sz="2400" dirty="0" err="1" smtClean="0">
                <a:sym typeface="Wingdings" pitchFamily="2" charset="2"/>
              </a:rPr>
              <a:t>bisa</a:t>
            </a:r>
            <a:r>
              <a:rPr lang="en-US" sz="2400" dirty="0" smtClean="0">
                <a:sym typeface="Wingdings" pitchFamily="2" charset="2"/>
              </a:rPr>
              <a:t> </a:t>
            </a:r>
            <a:r>
              <a:rPr lang="en-US" sz="2400" dirty="0" err="1" smtClean="0">
                <a:sym typeface="Wingdings" pitchFamily="2" charset="2"/>
              </a:rPr>
              <a:t>dinilai</a:t>
            </a:r>
            <a:r>
              <a:rPr lang="en-US" sz="2400" dirty="0" smtClean="0">
                <a:sym typeface="Wingdings" pitchFamily="2" charset="2"/>
              </a:rPr>
              <a:t> </a:t>
            </a:r>
            <a:r>
              <a:rPr lang="en-US" sz="2400" dirty="0" err="1" smtClean="0">
                <a:sym typeface="Wingdings" pitchFamily="2" charset="2"/>
              </a:rPr>
              <a:t>dengan</a:t>
            </a:r>
            <a:r>
              <a:rPr lang="en-US" sz="2400" dirty="0" smtClean="0">
                <a:sym typeface="Wingdings" pitchFamily="2" charset="2"/>
              </a:rPr>
              <a:t> </a:t>
            </a:r>
            <a:r>
              <a:rPr lang="en-US" sz="2400" dirty="0" err="1" smtClean="0">
                <a:sym typeface="Wingdings" pitchFamily="2" charset="2"/>
              </a:rPr>
              <a:t>melihat</a:t>
            </a:r>
            <a:r>
              <a:rPr lang="en-US" sz="2400" dirty="0" smtClean="0">
                <a:sym typeface="Wingdings" pitchFamily="2" charset="2"/>
              </a:rPr>
              <a:t> </a:t>
            </a:r>
            <a:r>
              <a:rPr lang="en-US" sz="2400" dirty="0" err="1" smtClean="0">
                <a:sym typeface="Wingdings" pitchFamily="2" charset="2"/>
              </a:rPr>
              <a:t>seberapa</a:t>
            </a:r>
            <a:r>
              <a:rPr lang="en-US" sz="2400" dirty="0" smtClean="0">
                <a:sym typeface="Wingdings" pitchFamily="2" charset="2"/>
              </a:rPr>
              <a:t> </a:t>
            </a:r>
            <a:r>
              <a:rPr lang="en-US" sz="2400" dirty="0" err="1" smtClean="0">
                <a:sym typeface="Wingdings" pitchFamily="2" charset="2"/>
              </a:rPr>
              <a:t>banyak</a:t>
            </a:r>
            <a:r>
              <a:rPr lang="en-US" sz="2400" dirty="0" smtClean="0">
                <a:sym typeface="Wingdings" pitchFamily="2" charset="2"/>
              </a:rPr>
              <a:t> </a:t>
            </a:r>
            <a:r>
              <a:rPr lang="en-US" sz="2400" dirty="0" err="1" smtClean="0">
                <a:sym typeface="Wingdings" pitchFamily="2" charset="2"/>
              </a:rPr>
              <a:t>biaya</a:t>
            </a:r>
            <a:r>
              <a:rPr lang="en-US" sz="2400" dirty="0" smtClean="0">
                <a:sym typeface="Wingdings" pitchFamily="2" charset="2"/>
              </a:rPr>
              <a:t> yang </a:t>
            </a:r>
            <a:r>
              <a:rPr lang="en-US" sz="2400" dirty="0" err="1" smtClean="0">
                <a:sym typeface="Wingdings" pitchFamily="2" charset="2"/>
              </a:rPr>
              <a:t>dibutuhkan</a:t>
            </a:r>
            <a:r>
              <a:rPr lang="en-US" sz="2400" dirty="0" smtClean="0">
                <a:sym typeface="Wingdings" pitchFamily="2" charset="2"/>
              </a:rPr>
              <a:t> </a:t>
            </a:r>
            <a:r>
              <a:rPr lang="en-US" sz="2400" dirty="0" err="1" smtClean="0">
                <a:sym typeface="Wingdings" pitchFamily="2" charset="2"/>
              </a:rPr>
              <a:t>untuk</a:t>
            </a:r>
            <a:r>
              <a:rPr lang="en-US" sz="2400" dirty="0" smtClean="0">
                <a:sym typeface="Wingdings" pitchFamily="2" charset="2"/>
              </a:rPr>
              <a:t> </a:t>
            </a:r>
            <a:r>
              <a:rPr lang="en-US" sz="2400" dirty="0" err="1" smtClean="0">
                <a:sym typeface="Wingdings" pitchFamily="2" charset="2"/>
              </a:rPr>
              <a:t>melakukan</a:t>
            </a:r>
            <a:r>
              <a:rPr lang="en-US" sz="2400" dirty="0" smtClean="0">
                <a:sym typeface="Wingdings" pitchFamily="2" charset="2"/>
              </a:rPr>
              <a:t> </a:t>
            </a:r>
            <a:r>
              <a:rPr lang="en-US" sz="2400" dirty="0" err="1" smtClean="0">
                <a:sym typeface="Wingdings" pitchFamily="2" charset="2"/>
              </a:rPr>
              <a:t>tindakan</a:t>
            </a:r>
            <a:r>
              <a:rPr lang="en-US" sz="2400" dirty="0" smtClean="0">
                <a:sym typeface="Wingdings" pitchFamily="2" charset="2"/>
              </a:rPr>
              <a:t> </a:t>
            </a:r>
            <a:r>
              <a:rPr lang="en-US" sz="2400" dirty="0" err="1" smtClean="0">
                <a:sym typeface="Wingdings" pitchFamily="2" charset="2"/>
              </a:rPr>
              <a:t>pencegahan</a:t>
            </a:r>
            <a:r>
              <a:rPr lang="en-US" sz="2400" dirty="0" smtClean="0">
                <a:sym typeface="Wingdings" pitchFamily="2" charset="2"/>
              </a:rPr>
              <a:t> </a:t>
            </a:r>
            <a:r>
              <a:rPr lang="en-US" sz="2400" dirty="0" err="1" smtClean="0">
                <a:sym typeface="Wingdings" pitchFamily="2" charset="2"/>
              </a:rPr>
              <a:t>peningkatan</a:t>
            </a:r>
            <a:r>
              <a:rPr lang="en-US" sz="2400" dirty="0" smtClean="0">
                <a:sym typeface="Wingdings" pitchFamily="2" charset="2"/>
              </a:rPr>
              <a:t> </a:t>
            </a:r>
            <a:r>
              <a:rPr lang="en-US" sz="2400" dirty="0" err="1" smtClean="0">
                <a:sym typeface="Wingdings" pitchFamily="2" charset="2"/>
              </a:rPr>
              <a:t>kerusakan</a:t>
            </a:r>
            <a:r>
              <a:rPr lang="en-US" sz="2400" dirty="0" smtClean="0">
                <a:sym typeface="Wingdings" pitchFamily="2" charset="2"/>
              </a:rPr>
              <a:t> </a:t>
            </a:r>
            <a:r>
              <a:rPr lang="en-US" sz="2400" dirty="0" err="1" smtClean="0">
                <a:sym typeface="Wingdings" pitchFamily="2" charset="2"/>
              </a:rPr>
              <a:t>akibat</a:t>
            </a:r>
            <a:r>
              <a:rPr lang="en-US" sz="2400" dirty="0" smtClean="0">
                <a:sym typeface="Wingdings" pitchFamily="2" charset="2"/>
              </a:rPr>
              <a:t> </a:t>
            </a:r>
            <a:r>
              <a:rPr lang="en-US" sz="2400" dirty="0" err="1" smtClean="0">
                <a:sym typeface="Wingdings" pitchFamily="2" charset="2"/>
              </a:rPr>
              <a:t>hilangnya</a:t>
            </a:r>
            <a:r>
              <a:rPr lang="en-US" sz="2400" dirty="0" smtClean="0">
                <a:sym typeface="Wingdings" pitchFamily="2" charset="2"/>
              </a:rPr>
              <a:t> </a:t>
            </a:r>
            <a:r>
              <a:rPr lang="en-US" sz="2400" dirty="0" err="1" smtClean="0">
                <a:sym typeface="Wingdings" pitchFamily="2" charset="2"/>
              </a:rPr>
              <a:t>jasa</a:t>
            </a:r>
            <a:r>
              <a:rPr lang="en-US" sz="2400" dirty="0" smtClean="0">
                <a:sym typeface="Wingdings" pitchFamily="2" charset="2"/>
              </a:rPr>
              <a:t> </a:t>
            </a:r>
            <a:r>
              <a:rPr lang="en-US" sz="2400" dirty="0" err="1" smtClean="0">
                <a:sym typeface="Wingdings" pitchFamily="2" charset="2"/>
              </a:rPr>
              <a:t>tersebut</a:t>
            </a:r>
            <a:r>
              <a:rPr lang="en-US" sz="2400" dirty="0" smtClean="0">
                <a:sym typeface="Wingdings" pitchFamily="2" charset="2"/>
              </a:rPr>
              <a:t>.</a:t>
            </a:r>
          </a:p>
          <a:p>
            <a:pPr algn="just" eaLnBrk="1" hangingPunct="1">
              <a:buFont typeface="Wingdings" pitchFamily="2" charset="2"/>
              <a:buNone/>
              <a:tabLst>
                <a:tab pos="1431925" algn="l"/>
              </a:tabLst>
              <a:defRPr/>
            </a:pPr>
            <a:endParaRPr lang="en-US" sz="2400" dirty="0" smtClean="0">
              <a:sym typeface="Wingdings" pitchFamily="2" charset="2"/>
            </a:endParaRPr>
          </a:p>
          <a:p>
            <a:pPr algn="just" eaLnBrk="1" hangingPunct="1">
              <a:buFont typeface="Wingdings" pitchFamily="2" charset="2"/>
              <a:buNone/>
              <a:tabLst>
                <a:tab pos="1431925" algn="l"/>
              </a:tabLst>
              <a:defRPr/>
            </a:pPr>
            <a:r>
              <a:rPr lang="en-US" sz="2400" dirty="0" smtClean="0">
                <a:sym typeface="Wingdings" pitchFamily="2" charset="2"/>
              </a:rPr>
              <a:t>	</a:t>
            </a:r>
            <a:r>
              <a:rPr lang="en-US" sz="2400" dirty="0" err="1" smtClean="0">
                <a:solidFill>
                  <a:srgbClr val="FF0000"/>
                </a:solidFill>
                <a:sym typeface="Wingdings" pitchFamily="2" charset="2"/>
              </a:rPr>
              <a:t>Misal</a:t>
            </a:r>
            <a:r>
              <a:rPr lang="en-US" sz="2400" dirty="0" smtClean="0">
                <a:solidFill>
                  <a:srgbClr val="FF0000"/>
                </a:solidFill>
                <a:sym typeface="Wingdings" pitchFamily="2" charset="2"/>
              </a:rPr>
              <a:t>: </a:t>
            </a:r>
          </a:p>
          <a:p>
            <a:pPr marL="1430338" indent="-1430338" algn="just" eaLnBrk="1" hangingPunct="1">
              <a:buFont typeface="Wingdings" pitchFamily="2" charset="2"/>
              <a:buNone/>
              <a:tabLst>
                <a:tab pos="1431925" algn="l"/>
              </a:tabLst>
              <a:defRPr/>
            </a:pPr>
            <a:r>
              <a:rPr lang="en-US" sz="2400" dirty="0" smtClean="0">
                <a:sym typeface="Wingdings" pitchFamily="2" charset="2"/>
              </a:rPr>
              <a:t>		</a:t>
            </a:r>
            <a:r>
              <a:rPr lang="en-US" sz="2400" dirty="0" err="1" smtClean="0">
                <a:sym typeface="Wingdings" pitchFamily="2" charset="2"/>
              </a:rPr>
              <a:t>Biaya</a:t>
            </a:r>
            <a:r>
              <a:rPr lang="en-US" sz="2400" dirty="0" smtClean="0">
                <a:sym typeface="Wingdings" pitchFamily="2" charset="2"/>
              </a:rPr>
              <a:t> yang </a:t>
            </a:r>
            <a:r>
              <a:rPr lang="en-US" sz="2400" dirty="0" err="1" smtClean="0">
                <a:sym typeface="Wingdings" pitchFamily="2" charset="2"/>
              </a:rPr>
              <a:t>digunakan</a:t>
            </a:r>
            <a:r>
              <a:rPr lang="en-US" sz="2400" dirty="0" smtClean="0">
                <a:sym typeface="Wingdings" pitchFamily="2" charset="2"/>
              </a:rPr>
              <a:t> </a:t>
            </a:r>
            <a:r>
              <a:rPr lang="en-US" sz="2400" dirty="0" err="1" smtClean="0">
                <a:sym typeface="Wingdings" pitchFamily="2" charset="2"/>
              </a:rPr>
              <a:t>untuk</a:t>
            </a:r>
            <a:r>
              <a:rPr lang="en-US" sz="2400" dirty="0" smtClean="0">
                <a:sym typeface="Wingdings" pitchFamily="2" charset="2"/>
              </a:rPr>
              <a:t> </a:t>
            </a:r>
            <a:r>
              <a:rPr lang="en-US" sz="2400" dirty="0" err="1" smtClean="0">
                <a:sym typeface="Wingdings" pitchFamily="2" charset="2"/>
              </a:rPr>
              <a:t>pembuatan</a:t>
            </a:r>
            <a:r>
              <a:rPr lang="en-US" sz="2400" dirty="0" smtClean="0">
                <a:sym typeface="Wingdings" pitchFamily="2" charset="2"/>
              </a:rPr>
              <a:t> </a:t>
            </a:r>
            <a:r>
              <a:rPr lang="en-US" sz="2400" dirty="0" err="1" smtClean="0">
                <a:sym typeface="Wingdings" pitchFamily="2" charset="2"/>
              </a:rPr>
              <a:t>filterisasi</a:t>
            </a:r>
            <a:r>
              <a:rPr lang="en-US" sz="2400" dirty="0" smtClean="0">
                <a:sym typeface="Wingdings" pitchFamily="2" charset="2"/>
              </a:rPr>
              <a:t> air </a:t>
            </a:r>
            <a:r>
              <a:rPr lang="en-US" sz="2400" dirty="0" err="1" smtClean="0">
                <a:sym typeface="Wingdings" pitchFamily="2" charset="2"/>
              </a:rPr>
              <a:t>minum</a:t>
            </a:r>
            <a:r>
              <a:rPr lang="en-US" sz="2400" dirty="0" smtClean="0">
                <a:sym typeface="Wingdings" pitchFamily="2" charset="2"/>
              </a:rPr>
              <a:t> </a:t>
            </a:r>
            <a:r>
              <a:rPr lang="en-US" sz="2400" dirty="0" err="1" smtClean="0">
                <a:sym typeface="Wingdings" pitchFamily="2" charset="2"/>
              </a:rPr>
              <a:t>karena</a:t>
            </a:r>
            <a:r>
              <a:rPr lang="en-US" sz="2400" dirty="0" smtClean="0">
                <a:sym typeface="Wingdings" pitchFamily="2" charset="2"/>
              </a:rPr>
              <a:t> </a:t>
            </a:r>
            <a:r>
              <a:rPr lang="en-US" sz="2400" dirty="0" err="1" smtClean="0">
                <a:sym typeface="Wingdings" pitchFamily="2" charset="2"/>
              </a:rPr>
              <a:t>adanya</a:t>
            </a:r>
            <a:r>
              <a:rPr lang="en-US" sz="2400" dirty="0" smtClean="0">
                <a:sym typeface="Wingdings" pitchFamily="2" charset="2"/>
              </a:rPr>
              <a:t> </a:t>
            </a:r>
            <a:r>
              <a:rPr lang="en-US" sz="2400" dirty="0" err="1" smtClean="0">
                <a:sym typeface="Wingdings" pitchFamily="2" charset="2"/>
              </a:rPr>
              <a:t>kerusakan</a:t>
            </a:r>
            <a:r>
              <a:rPr lang="en-US" sz="2400" dirty="0" smtClean="0">
                <a:sym typeface="Wingdings" pitchFamily="2" charset="2"/>
              </a:rPr>
              <a:t> </a:t>
            </a:r>
            <a:r>
              <a:rPr lang="en-US" sz="2400" dirty="0" err="1" smtClean="0">
                <a:sym typeface="Wingdings" pitchFamily="2" charset="2"/>
              </a:rPr>
              <a:t>di</a:t>
            </a:r>
            <a:r>
              <a:rPr lang="en-US" sz="2400" dirty="0" smtClean="0">
                <a:sym typeface="Wingdings" pitchFamily="2" charset="2"/>
              </a:rPr>
              <a:t> </a:t>
            </a:r>
            <a:r>
              <a:rPr lang="en-US" sz="2400" dirty="0" err="1" smtClean="0">
                <a:sym typeface="Wingdings" pitchFamily="2" charset="2"/>
              </a:rPr>
              <a:t>sumber</a:t>
            </a:r>
            <a:r>
              <a:rPr lang="en-US" sz="2400" dirty="0" smtClean="0">
                <a:sym typeface="Wingdings" pitchFamily="2" charset="2"/>
              </a:rPr>
              <a:t> </a:t>
            </a:r>
            <a:r>
              <a:rPr lang="en-US" sz="2400" dirty="0" err="1" smtClean="0">
                <a:sym typeface="Wingdings" pitchFamily="2" charset="2"/>
              </a:rPr>
              <a:t>mata</a:t>
            </a:r>
            <a:r>
              <a:rPr lang="en-US" sz="2400" dirty="0" smtClean="0">
                <a:sym typeface="Wingdings" pitchFamily="2" charset="2"/>
              </a:rPr>
              <a:t> air. </a:t>
            </a:r>
            <a:endParaRPr lang="ms-MY"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668338"/>
          </a:xfrm>
        </p:spPr>
        <p:txBody>
          <a:bodyPr/>
          <a:lstStyle/>
          <a:p>
            <a:pPr algn="ctr" eaLnBrk="1" hangingPunct="1">
              <a:defRPr/>
            </a:pPr>
            <a:r>
              <a:rPr lang="en-US" sz="3200" b="1" smtClean="0">
                <a:effectLst>
                  <a:outerShdw blurRad="38100" dist="38100" dir="2700000" algn="tl">
                    <a:srgbClr val="FFFFFF"/>
                  </a:outerShdw>
                </a:effectLst>
              </a:rPr>
              <a:t>PREVENTIVE EXPENDITURE (2)</a:t>
            </a:r>
            <a:endParaRPr lang="ms-MY" sz="3200" b="1" smtClean="0">
              <a:effectLst>
                <a:outerShdw blurRad="38100" dist="38100" dir="2700000" algn="tl">
                  <a:srgbClr val="FFFFFF"/>
                </a:outerShdw>
              </a:effectLst>
            </a:endParaRPr>
          </a:p>
        </p:txBody>
      </p:sp>
      <p:sp>
        <p:nvSpPr>
          <p:cNvPr id="16387" name="Rectangle 3"/>
          <p:cNvSpPr>
            <a:spLocks noGrp="1" noChangeArrowheads="1"/>
          </p:cNvSpPr>
          <p:nvPr>
            <p:ph type="body" idx="1"/>
          </p:nvPr>
        </p:nvSpPr>
        <p:spPr>
          <a:xfrm>
            <a:off x="0" y="1981200"/>
            <a:ext cx="9144000" cy="4876800"/>
          </a:xfrm>
        </p:spPr>
        <p:txBody>
          <a:bodyPr/>
          <a:lstStyle/>
          <a:p>
            <a:pPr marL="0" indent="0" algn="just" eaLnBrk="1" hangingPunct="1">
              <a:buFont typeface="Wingdings" pitchFamily="2" charset="2"/>
              <a:buNone/>
            </a:pPr>
            <a:r>
              <a:rPr lang="en-US" sz="2400" b="1" i="1" smtClean="0">
                <a:solidFill>
                  <a:srgbClr val="FF0000"/>
                </a:solidFill>
              </a:rPr>
              <a:t>Preventive expenditure approach</a:t>
            </a:r>
            <a:r>
              <a:rPr lang="en-US" sz="2400" smtClean="0"/>
              <a:t> mengidentifikasi nilai dari manfaat dan biaya dampak lingkungan dengan cara mengamati seberapa banyak orang, komunitas atau negara disiapkan untuk membayar perbaikan atau pencegahan kerusakan lingkungan. </a:t>
            </a:r>
          </a:p>
          <a:p>
            <a:pPr marL="0" indent="0" algn="just" eaLnBrk="1" hangingPunct="1">
              <a:buFont typeface="Wingdings" pitchFamily="2" charset="2"/>
              <a:buNone/>
            </a:pPr>
            <a:endParaRPr lang="en-US" sz="2400" smtClean="0"/>
          </a:p>
          <a:p>
            <a:pPr marL="0" indent="0" algn="just" eaLnBrk="1" hangingPunct="1">
              <a:buFont typeface="Wingdings" pitchFamily="2" charset="2"/>
              <a:buNone/>
            </a:pPr>
            <a:r>
              <a:rPr lang="en-US" sz="2400" smtClean="0"/>
              <a:t>Pendekatan ini bisa dilihat sebagai penilaian substitusi permintaan terhadap proteksi lingkungan </a:t>
            </a:r>
            <a:r>
              <a:rPr lang="en-US" sz="2400" smtClean="0">
                <a:solidFill>
                  <a:srgbClr val="FF0000"/>
                </a:solidFill>
                <a:sym typeface="Wingdings" pitchFamily="2" charset="2"/>
              </a:rPr>
              <a:t></a:t>
            </a:r>
            <a:r>
              <a:rPr lang="en-US" sz="2400" smtClean="0">
                <a:sym typeface="Wingdings" pitchFamily="2" charset="2"/>
              </a:rPr>
              <a:t> secara tidak langsung mengukur biaya kerusakan lingkungan dengan melihat jumlah sumberdaya yang disediakan untuk mencegahnya.</a:t>
            </a:r>
            <a:endParaRPr lang="ms-MY" sz="2400" i="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57200"/>
            <a:ext cx="8229600" cy="668338"/>
          </a:xfrm>
        </p:spPr>
        <p:txBody>
          <a:bodyPr/>
          <a:lstStyle/>
          <a:p>
            <a:pPr algn="ctr" eaLnBrk="1" hangingPunct="1">
              <a:defRPr/>
            </a:pPr>
            <a:r>
              <a:rPr lang="en-US" sz="3200" b="1" smtClean="0">
                <a:effectLst>
                  <a:outerShdw blurRad="38100" dist="38100" dir="2700000" algn="tl">
                    <a:srgbClr val="FFFFFF"/>
                  </a:outerShdw>
                </a:effectLst>
              </a:rPr>
              <a:t>PREVENTIVE EXPENDITURE (3)</a:t>
            </a:r>
            <a:endParaRPr lang="ms-MY" sz="3200" b="1" smtClean="0">
              <a:effectLst>
                <a:outerShdw blurRad="38100" dist="38100" dir="2700000" algn="tl">
                  <a:srgbClr val="FFFFFF"/>
                </a:outerShdw>
              </a:effectLst>
            </a:endParaRPr>
          </a:p>
        </p:txBody>
      </p:sp>
      <p:sp>
        <p:nvSpPr>
          <p:cNvPr id="30723" name="Rectangle 3"/>
          <p:cNvSpPr>
            <a:spLocks noGrp="1" noChangeArrowheads="1"/>
          </p:cNvSpPr>
          <p:nvPr>
            <p:ph type="body" idx="1"/>
          </p:nvPr>
        </p:nvSpPr>
        <p:spPr>
          <a:xfrm>
            <a:off x="0" y="1981200"/>
            <a:ext cx="9144000" cy="4876800"/>
          </a:xfrm>
        </p:spPr>
        <p:txBody>
          <a:bodyPr/>
          <a:lstStyle/>
          <a:p>
            <a:pPr algn="just" eaLnBrk="1" hangingPunct="1">
              <a:buFont typeface="Wingdings" pitchFamily="2" charset="2"/>
              <a:buNone/>
              <a:defRPr/>
            </a:pPr>
            <a:r>
              <a:rPr lang="en-US" sz="2400" smtClean="0"/>
              <a:t>	Seorang individu yang rasional akan menerima biaya perbaikan kerusakan tersebut sepanjang:</a:t>
            </a:r>
          </a:p>
          <a:p>
            <a:pPr algn="just" eaLnBrk="1" hangingPunct="1">
              <a:buFont typeface="Wingdings" pitchFamily="2" charset="2"/>
              <a:buNone/>
              <a:defRPr/>
            </a:pPr>
            <a:endParaRPr lang="en-US" sz="1400" smtClean="0"/>
          </a:p>
          <a:p>
            <a:pPr algn="just" eaLnBrk="1" hangingPunct="1">
              <a:buFont typeface="Wingdings" pitchFamily="2" charset="2"/>
              <a:buNone/>
              <a:defRPr/>
            </a:pPr>
            <a:r>
              <a:rPr lang="en-US" sz="2400" b="1" smtClean="0"/>
              <a:t>	Level kerusakan lingkungan setelah dampaknya dikurangi </a:t>
            </a:r>
            <a:r>
              <a:rPr lang="en-US" sz="2400" b="1" smtClean="0">
                <a:solidFill>
                  <a:srgbClr val="FF0000"/>
                </a:solidFill>
                <a:effectLst>
                  <a:outerShdw blurRad="38100" dist="38100" dir="2700000" algn="tl">
                    <a:srgbClr val="000000"/>
                  </a:outerShdw>
                </a:effectLst>
              </a:rPr>
              <a:t>+</a:t>
            </a:r>
            <a:r>
              <a:rPr lang="en-US" sz="2400" b="1" smtClean="0">
                <a:effectLst>
                  <a:outerShdw blurRad="38100" dist="38100" dir="2700000" algn="tl">
                    <a:srgbClr val="FFFFFF"/>
                  </a:outerShdw>
                </a:effectLst>
              </a:rPr>
              <a:t> </a:t>
            </a:r>
            <a:r>
              <a:rPr lang="en-US" sz="2400" b="1" smtClean="0"/>
              <a:t>perbaikan kerusakan </a:t>
            </a:r>
            <a:r>
              <a:rPr lang="en-US" sz="2400" b="1" smtClean="0">
                <a:solidFill>
                  <a:srgbClr val="FF0000"/>
                </a:solidFill>
                <a:effectLst>
                  <a:outerShdw blurRad="38100" dist="38100" dir="2700000" algn="tl">
                    <a:srgbClr val="000000"/>
                  </a:outerShdw>
                </a:effectLst>
              </a:rPr>
              <a:t>&lt;</a:t>
            </a:r>
            <a:r>
              <a:rPr lang="en-US" sz="2400" b="1" smtClean="0"/>
              <a:t> level original kerusakan yang dirasakan</a:t>
            </a:r>
          </a:p>
          <a:p>
            <a:pPr algn="just" eaLnBrk="1" hangingPunct="1">
              <a:buFont typeface="Wingdings" pitchFamily="2" charset="2"/>
              <a:buNone/>
              <a:defRPr/>
            </a:pPr>
            <a:endParaRPr lang="en-US" sz="2400" b="1" smtClean="0"/>
          </a:p>
          <a:p>
            <a:pPr algn="just" eaLnBrk="1" hangingPunct="1">
              <a:buFont typeface="Wingdings" pitchFamily="2" charset="2"/>
              <a:buNone/>
              <a:defRPr/>
            </a:pPr>
            <a:r>
              <a:rPr lang="en-US" sz="2400" b="1" smtClean="0">
                <a:solidFill>
                  <a:srgbClr val="FF0000"/>
                </a:solidFill>
              </a:rPr>
              <a:t>Contoh penerapan:</a:t>
            </a:r>
          </a:p>
          <a:p>
            <a:pPr algn="just" eaLnBrk="1" hangingPunct="1">
              <a:buFont typeface="Wingdings" pitchFamily="2" charset="2"/>
              <a:buNone/>
              <a:defRPr/>
            </a:pPr>
            <a:r>
              <a:rPr lang="en-US" sz="2400" smtClean="0"/>
              <a:t>	Biaya yang diterima individu dalam rangka mendapatkan air bersih (misalnya menggunakan sistem penyaring air) digunakan sebagai ukuran manfaat sosial yang dihasilkan dari pengurangan jumlah pathogen dalam suplai air kota.</a:t>
            </a:r>
            <a:endParaRPr lang="ms-MY"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57200"/>
            <a:ext cx="8229600" cy="595313"/>
          </a:xfrm>
        </p:spPr>
        <p:txBody>
          <a:bodyPr/>
          <a:lstStyle/>
          <a:p>
            <a:pPr algn="ctr" eaLnBrk="1" hangingPunct="1">
              <a:defRPr/>
            </a:pPr>
            <a:r>
              <a:rPr lang="en-US" sz="3200" b="1" smtClean="0">
                <a:effectLst>
                  <a:outerShdw blurRad="38100" dist="38100" dir="2700000" algn="tl">
                    <a:srgbClr val="FFFFFF"/>
                  </a:outerShdw>
                </a:effectLst>
              </a:rPr>
              <a:t>REPLACEMENT COST (1)</a:t>
            </a:r>
            <a:endParaRPr lang="ms-MY" sz="3200" b="1" smtClean="0">
              <a:effectLst>
                <a:outerShdw blurRad="38100" dist="38100" dir="2700000" algn="tl">
                  <a:srgbClr val="FFFFFF"/>
                </a:outerShdw>
              </a:effectLst>
            </a:endParaRPr>
          </a:p>
        </p:txBody>
      </p:sp>
      <p:sp>
        <p:nvSpPr>
          <p:cNvPr id="18435" name="Rectangle 3"/>
          <p:cNvSpPr>
            <a:spLocks noGrp="1" noChangeArrowheads="1"/>
          </p:cNvSpPr>
          <p:nvPr>
            <p:ph type="body" idx="1"/>
          </p:nvPr>
        </p:nvSpPr>
        <p:spPr>
          <a:xfrm>
            <a:off x="0" y="1981200"/>
            <a:ext cx="9144000" cy="4876800"/>
          </a:xfrm>
        </p:spPr>
        <p:txBody>
          <a:bodyPr/>
          <a:lstStyle/>
          <a:p>
            <a:pPr algn="just" eaLnBrk="1" hangingPunct="1">
              <a:buFont typeface="Wingdings" pitchFamily="2" charset="2"/>
              <a:buNone/>
            </a:pPr>
            <a:r>
              <a:rPr lang="en-US" sz="2400" smtClean="0"/>
              <a:t>	</a:t>
            </a:r>
            <a:r>
              <a:rPr lang="en-US" sz="2400" b="1" i="1" smtClean="0">
                <a:solidFill>
                  <a:srgbClr val="FF0000"/>
                </a:solidFill>
              </a:rPr>
              <a:t>Replacement Cost</a:t>
            </a:r>
            <a:r>
              <a:rPr lang="en-US" sz="2400" smtClean="0"/>
              <a:t> </a:t>
            </a:r>
            <a:r>
              <a:rPr lang="en-US" sz="2400" smtClean="0">
                <a:sym typeface="Wingdings" pitchFamily="2" charset="2"/>
              </a:rPr>
              <a:t> mengestimasi nilai jasa lingkungan sebagai biaya penggantian jasa tersebut dengan barang dan jasa alternatif buatan.</a:t>
            </a:r>
          </a:p>
          <a:p>
            <a:pPr algn="just" eaLnBrk="1" hangingPunct="1">
              <a:buFont typeface="Wingdings" pitchFamily="2" charset="2"/>
              <a:buNone/>
            </a:pPr>
            <a:endParaRPr lang="en-US" sz="2400" smtClean="0">
              <a:sym typeface="Wingdings" pitchFamily="2" charset="2"/>
            </a:endParaRPr>
          </a:p>
          <a:p>
            <a:pPr algn="just" eaLnBrk="1" hangingPunct="1">
              <a:buFont typeface="Wingdings" pitchFamily="2" charset="2"/>
              <a:buNone/>
            </a:pPr>
            <a:r>
              <a:rPr lang="en-US" sz="2400" smtClean="0">
                <a:sym typeface="Wingdings" pitchFamily="2" charset="2"/>
              </a:rPr>
              <a:t>	Dengan kata lain </a:t>
            </a:r>
            <a:r>
              <a:rPr lang="en-US" sz="2400" i="1" smtClean="0">
                <a:solidFill>
                  <a:srgbClr val="FF0000"/>
                </a:solidFill>
                <a:sym typeface="Wingdings" pitchFamily="2" charset="2"/>
              </a:rPr>
              <a:t>replacement cost</a:t>
            </a:r>
            <a:r>
              <a:rPr lang="en-US" sz="2400" i="1" smtClean="0">
                <a:sym typeface="Wingdings" pitchFamily="2" charset="2"/>
              </a:rPr>
              <a:t> </a:t>
            </a:r>
            <a:r>
              <a:rPr lang="en-US" sz="2400" smtClean="0">
                <a:sym typeface="Wingdings" pitchFamily="2" charset="2"/>
              </a:rPr>
              <a:t>menggambarkan nilai dari jasa lingkungan yang bisa ditiru menggunakan teknologi (misal: </a:t>
            </a:r>
            <a:r>
              <a:rPr lang="en-US" sz="2400" i="1" smtClean="0">
                <a:sym typeface="Wingdings" pitchFamily="2" charset="2"/>
              </a:rPr>
              <a:t>water storage </a:t>
            </a:r>
            <a:r>
              <a:rPr lang="en-US" sz="2400" smtClean="0">
                <a:sym typeface="Wingdings" pitchFamily="2" charset="2"/>
              </a:rPr>
              <a:t>atau </a:t>
            </a:r>
            <a:r>
              <a:rPr lang="en-US" sz="2400" i="1" smtClean="0">
                <a:sym typeface="Wingdings" pitchFamily="2" charset="2"/>
              </a:rPr>
              <a:t>waste water processing)</a:t>
            </a:r>
            <a:r>
              <a:rPr lang="en-US" sz="2400" smtClean="0">
                <a:sym typeface="Wingdings" pitchFamily="2" charset="2"/>
              </a:rPr>
              <a:t>.</a:t>
            </a:r>
          </a:p>
          <a:p>
            <a:pPr algn="just" eaLnBrk="1" hangingPunct="1">
              <a:buFont typeface="Wingdings" pitchFamily="2" charset="2"/>
              <a:buNone/>
            </a:pPr>
            <a:endParaRPr lang="en-US" sz="2400" smtClean="0">
              <a:sym typeface="Wingdings" pitchFamily="2" charset="2"/>
            </a:endParaRPr>
          </a:p>
          <a:p>
            <a:pPr algn="just" eaLnBrk="1" hangingPunct="1">
              <a:buFont typeface="Wingdings" pitchFamily="2" charset="2"/>
              <a:buNone/>
            </a:pPr>
            <a:endParaRPr lang="en-US" sz="2400" smtClean="0">
              <a:sym typeface="Wingdings" pitchFamily="2" charset="2"/>
            </a:endParaRPr>
          </a:p>
          <a:p>
            <a:pPr algn="ctr" eaLnBrk="1" hangingPunct="1">
              <a:buFont typeface="Wingdings" pitchFamily="2" charset="2"/>
              <a:buNone/>
            </a:pPr>
            <a:r>
              <a:rPr lang="en-US" sz="2400" smtClean="0">
                <a:sym typeface="Wingdings" pitchFamily="2" charset="2"/>
              </a:rPr>
              <a:t>	</a:t>
            </a:r>
            <a:r>
              <a:rPr lang="en-US" sz="2400" b="1" smtClean="0">
                <a:sym typeface="Wingdings" pitchFamily="2" charset="2"/>
              </a:rPr>
              <a:t>R</a:t>
            </a:r>
          </a:p>
          <a:p>
            <a:pPr algn="just" eaLnBrk="1" hangingPunct="1">
              <a:buFont typeface="Wingdings" pitchFamily="2" charset="2"/>
              <a:buNone/>
            </a:pPr>
            <a:endParaRPr lang="ms-MY" sz="2400" smtClean="0">
              <a:sym typeface="Wingdings" pitchFamily="2" charset="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57200"/>
            <a:ext cx="8229600" cy="523875"/>
          </a:xfrm>
        </p:spPr>
        <p:txBody>
          <a:bodyPr/>
          <a:lstStyle/>
          <a:p>
            <a:pPr algn="ctr" eaLnBrk="1" hangingPunct="1">
              <a:defRPr/>
            </a:pPr>
            <a:r>
              <a:rPr lang="en-US" sz="3200" b="1" smtClean="0">
                <a:effectLst>
                  <a:outerShdw blurRad="38100" dist="38100" dir="2700000" algn="tl">
                    <a:srgbClr val="FFFFFF"/>
                  </a:outerShdw>
                </a:effectLst>
              </a:rPr>
              <a:t>REPLACEMENT COST (2)</a:t>
            </a:r>
            <a:endParaRPr lang="ms-MY" sz="3200" b="1" smtClean="0">
              <a:effectLst>
                <a:outerShdw blurRad="38100" dist="38100" dir="2700000" algn="tl">
                  <a:srgbClr val="FFFFFF"/>
                </a:outerShdw>
              </a:effectLst>
            </a:endParaRPr>
          </a:p>
        </p:txBody>
      </p:sp>
      <p:sp>
        <p:nvSpPr>
          <p:cNvPr id="19459" name="Rectangle 3"/>
          <p:cNvSpPr>
            <a:spLocks noGrp="1" noChangeArrowheads="1"/>
          </p:cNvSpPr>
          <p:nvPr>
            <p:ph type="body" idx="1"/>
          </p:nvPr>
        </p:nvSpPr>
        <p:spPr>
          <a:xfrm>
            <a:off x="0" y="1981200"/>
            <a:ext cx="9144000" cy="4876800"/>
          </a:xfrm>
        </p:spPr>
        <p:txBody>
          <a:bodyPr/>
          <a:lstStyle/>
          <a:p>
            <a:pPr algn="just" eaLnBrk="1" hangingPunct="1">
              <a:buFont typeface="Wingdings" pitchFamily="2" charset="2"/>
              <a:buNone/>
            </a:pPr>
            <a:r>
              <a:rPr lang="en-US" sz="2400" smtClean="0"/>
              <a:t>	Pada dasarnya, dalam metode ini diasumsikan bahwa jumlah uang yang dikeluarkan masyarakat untuk mengganti aset (jasa) lingkungan secara umum sama dengan manfaat yang hilang dari jasa yang tersedia untuk masyarakat.</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a:t>
            </a:r>
            <a:r>
              <a:rPr lang="en-US" sz="2400" b="1" i="1" smtClean="0"/>
              <a:t>Key weakness</a:t>
            </a:r>
            <a:r>
              <a:rPr lang="en-US" sz="2400" smtClean="0"/>
              <a:t>: seringkali sulit untuk mendapatkan substitusi (pengganti) yang nyata untuk barang dan jasa lingkungan, dengan level manfaat yang sama.</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Jika level jasa dari infrastruktur buatan lebih rendah </a:t>
            </a:r>
            <a:r>
              <a:rPr lang="en-US" sz="2400" smtClean="0">
                <a:sym typeface="Wingdings" pitchFamily="2" charset="2"/>
              </a:rPr>
              <a:t> nilai ekosistem mungkin dibawah nilai estimasi, </a:t>
            </a:r>
            <a:r>
              <a:rPr lang="en-US" sz="2400" b="1" smtClean="0">
                <a:sym typeface="Wingdings" pitchFamily="2" charset="2"/>
              </a:rPr>
              <a:t>berlaku sebaliknya.</a:t>
            </a:r>
            <a:endParaRPr lang="ms-MY"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endParaRPr lang="en-US" smtClean="0"/>
          </a:p>
        </p:txBody>
      </p:sp>
      <p:sp>
        <p:nvSpPr>
          <p:cNvPr id="4" name="Rectangle 3"/>
          <p:cNvSpPr/>
          <p:nvPr/>
        </p:nvSpPr>
        <p:spPr>
          <a:xfrm>
            <a:off x="2068879" y="2967335"/>
            <a:ext cx="5160323" cy="923330"/>
          </a:xfrm>
          <a:prstGeom prst="rect">
            <a:avLst/>
          </a:prstGeom>
          <a:noFill/>
        </p:spPr>
        <p:txBody>
          <a:bodyPr wrap="none">
            <a:spAutoFit/>
          </a:bodyPr>
          <a:lstStyle/>
          <a:p>
            <a:pPr algn="ctr">
              <a:defRPr/>
            </a:pPr>
            <a:r>
              <a:rPr lang="en-US" sz="5400" b="1" dirty="0">
                <a:ln w="31550" cmpd="sng">
                  <a:solidFill>
                    <a:srgbClr val="FF0000"/>
                  </a:solidFill>
                  <a:prstDash val="solid"/>
                </a:ln>
                <a:solidFill>
                  <a:schemeClr val="bg2">
                    <a:lumMod val="60000"/>
                    <a:lumOff val="40000"/>
                  </a:schemeClr>
                </a:solidFill>
                <a:effectLst>
                  <a:outerShdw blurRad="50800" dist="40000" dir="5400000" algn="tl" rotWithShape="0">
                    <a:srgbClr val="000000">
                      <a:shade val="5000"/>
                      <a:satMod val="120000"/>
                      <a:alpha val="33000"/>
                    </a:srgbClr>
                  </a:outerShdw>
                </a:effectLst>
              </a:rPr>
              <a:t>TERIMA KASIH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08400" y="1412875"/>
            <a:ext cx="2057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sz="1200">
                <a:solidFill>
                  <a:srgbClr val="000000"/>
                </a:solidFill>
                <a:latin typeface="Calibri" pitchFamily="34" charset="0"/>
              </a:rPr>
              <a:t>Nilai SDA dan Jasa Lingkungan</a:t>
            </a:r>
          </a:p>
        </p:txBody>
      </p:sp>
      <p:sp>
        <p:nvSpPr>
          <p:cNvPr id="7" name="TextBox 6"/>
          <p:cNvSpPr txBox="1"/>
          <p:nvPr/>
        </p:nvSpPr>
        <p:spPr>
          <a:xfrm>
            <a:off x="914400" y="1981200"/>
            <a:ext cx="16002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Nilai</a:t>
            </a:r>
            <a:r>
              <a:rPr lang="en-US" sz="1200" dirty="0"/>
              <a:t> </a:t>
            </a:r>
            <a:r>
              <a:rPr lang="en-US" sz="1200" dirty="0" err="1"/>
              <a:t>Guna</a:t>
            </a:r>
            <a:endParaRPr lang="en-US" sz="1200" dirty="0"/>
          </a:p>
        </p:txBody>
      </p:sp>
      <p:sp>
        <p:nvSpPr>
          <p:cNvPr id="8" name="TextBox 7"/>
          <p:cNvSpPr txBox="1"/>
          <p:nvPr/>
        </p:nvSpPr>
        <p:spPr>
          <a:xfrm>
            <a:off x="6324600" y="1981200"/>
            <a:ext cx="15240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Nilai</a:t>
            </a:r>
            <a:r>
              <a:rPr lang="en-US" sz="1200" dirty="0"/>
              <a:t> Non </a:t>
            </a:r>
            <a:r>
              <a:rPr lang="en-US" sz="1200" dirty="0" err="1"/>
              <a:t>Guna</a:t>
            </a:r>
            <a:endParaRPr lang="en-US" sz="1200" dirty="0"/>
          </a:p>
        </p:txBody>
      </p:sp>
      <p:sp>
        <p:nvSpPr>
          <p:cNvPr id="9" name="TextBox 8"/>
          <p:cNvSpPr txBox="1"/>
          <p:nvPr/>
        </p:nvSpPr>
        <p:spPr>
          <a:xfrm>
            <a:off x="381000" y="2743200"/>
            <a:ext cx="1119188" cy="47148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Guna</a:t>
            </a:r>
            <a:r>
              <a:rPr lang="en-US" sz="1200" dirty="0"/>
              <a:t> </a:t>
            </a:r>
            <a:r>
              <a:rPr lang="en-US" sz="1200" dirty="0" err="1"/>
              <a:t>Langsung</a:t>
            </a:r>
            <a:endParaRPr lang="en-US" sz="1200" dirty="0"/>
          </a:p>
        </p:txBody>
      </p:sp>
      <p:sp>
        <p:nvSpPr>
          <p:cNvPr id="10" name="TextBox 9"/>
          <p:cNvSpPr txBox="1"/>
          <p:nvPr/>
        </p:nvSpPr>
        <p:spPr>
          <a:xfrm>
            <a:off x="1905000" y="27432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Guna</a:t>
            </a:r>
            <a:r>
              <a:rPr lang="en-US" sz="1200" dirty="0"/>
              <a:t> </a:t>
            </a:r>
            <a:r>
              <a:rPr lang="en-US" sz="1200" dirty="0" err="1"/>
              <a:t>Tidak</a:t>
            </a:r>
            <a:r>
              <a:rPr lang="en-US" sz="1200" dirty="0"/>
              <a:t> </a:t>
            </a:r>
            <a:r>
              <a:rPr lang="en-US" sz="1200" dirty="0" err="1"/>
              <a:t>Langsung</a:t>
            </a:r>
            <a:endParaRPr lang="en-US" sz="1200" dirty="0"/>
          </a:p>
        </p:txBody>
      </p:sp>
      <p:sp>
        <p:nvSpPr>
          <p:cNvPr id="11" name="TextBox 10"/>
          <p:cNvSpPr txBox="1"/>
          <p:nvPr/>
        </p:nvSpPr>
        <p:spPr>
          <a:xfrm>
            <a:off x="4038600" y="2743200"/>
            <a:ext cx="13716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Nilai</a:t>
            </a:r>
            <a:r>
              <a:rPr lang="en-US" sz="1200" dirty="0"/>
              <a:t> </a:t>
            </a:r>
            <a:r>
              <a:rPr lang="en-US" sz="1200" dirty="0" err="1"/>
              <a:t>Pilihan</a:t>
            </a:r>
            <a:endParaRPr lang="en-US" sz="1200" dirty="0"/>
          </a:p>
        </p:txBody>
      </p:sp>
      <p:sp>
        <p:nvSpPr>
          <p:cNvPr id="12" name="TextBox 11"/>
          <p:cNvSpPr txBox="1"/>
          <p:nvPr/>
        </p:nvSpPr>
        <p:spPr>
          <a:xfrm>
            <a:off x="5791200" y="2743200"/>
            <a:ext cx="14478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Nilai</a:t>
            </a:r>
            <a:r>
              <a:rPr lang="en-US" sz="1200" dirty="0"/>
              <a:t> </a:t>
            </a:r>
            <a:r>
              <a:rPr lang="en-US" sz="1200" dirty="0" err="1"/>
              <a:t>Warisan</a:t>
            </a:r>
            <a:endParaRPr lang="en-US" sz="1200" dirty="0"/>
          </a:p>
        </p:txBody>
      </p:sp>
      <p:sp>
        <p:nvSpPr>
          <p:cNvPr id="13" name="TextBox 12"/>
          <p:cNvSpPr txBox="1"/>
          <p:nvPr/>
        </p:nvSpPr>
        <p:spPr>
          <a:xfrm>
            <a:off x="7620000" y="2743200"/>
            <a:ext cx="123825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Nilai</a:t>
            </a:r>
            <a:r>
              <a:rPr lang="en-US" sz="1200" dirty="0"/>
              <a:t> </a:t>
            </a:r>
            <a:r>
              <a:rPr lang="en-US" sz="1200" dirty="0" err="1"/>
              <a:t>Keberadaan</a:t>
            </a:r>
            <a:endParaRPr lang="en-US" sz="1200" dirty="0"/>
          </a:p>
        </p:txBody>
      </p:sp>
      <p:sp>
        <p:nvSpPr>
          <p:cNvPr id="17" name="TextBox 16"/>
          <p:cNvSpPr txBox="1"/>
          <p:nvPr/>
        </p:nvSpPr>
        <p:spPr>
          <a:xfrm>
            <a:off x="304800" y="3429000"/>
            <a:ext cx="11430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Produktifitas</a:t>
            </a:r>
            <a:endParaRPr lang="en-US" sz="1200" dirty="0"/>
          </a:p>
        </p:txBody>
      </p:sp>
      <p:sp>
        <p:nvSpPr>
          <p:cNvPr id="18" name="TextBox 17"/>
          <p:cNvSpPr txBox="1"/>
          <p:nvPr/>
        </p:nvSpPr>
        <p:spPr>
          <a:xfrm>
            <a:off x="1905000" y="34290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Biaya</a:t>
            </a:r>
            <a:r>
              <a:rPr lang="en-US" sz="1200" dirty="0"/>
              <a:t> </a:t>
            </a:r>
            <a:r>
              <a:rPr lang="en-US" sz="1200" dirty="0" err="1"/>
              <a:t>pengendalian</a:t>
            </a:r>
            <a:endParaRPr lang="en-US" sz="1200" dirty="0"/>
          </a:p>
        </p:txBody>
      </p:sp>
      <p:sp>
        <p:nvSpPr>
          <p:cNvPr id="19" name="TextBox 18"/>
          <p:cNvSpPr txBox="1"/>
          <p:nvPr/>
        </p:nvSpPr>
        <p:spPr>
          <a:xfrm>
            <a:off x="1905000" y="3886200"/>
            <a:ext cx="16764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Harga</a:t>
            </a:r>
            <a:r>
              <a:rPr lang="en-US" sz="1200" dirty="0"/>
              <a:t> </a:t>
            </a:r>
            <a:r>
              <a:rPr lang="en-US" sz="1200" dirty="0" err="1"/>
              <a:t>Barang</a:t>
            </a:r>
            <a:r>
              <a:rPr lang="en-US" sz="1200" dirty="0"/>
              <a:t> </a:t>
            </a:r>
            <a:r>
              <a:rPr lang="en-US" sz="1200" dirty="0" err="1"/>
              <a:t>Subsritusi</a:t>
            </a:r>
            <a:endParaRPr lang="en-US" sz="1200" dirty="0"/>
          </a:p>
        </p:txBody>
      </p:sp>
      <p:sp>
        <p:nvSpPr>
          <p:cNvPr id="20" name="TextBox 19"/>
          <p:cNvSpPr txBox="1"/>
          <p:nvPr/>
        </p:nvSpPr>
        <p:spPr>
          <a:xfrm>
            <a:off x="1905000" y="43434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Harga</a:t>
            </a:r>
            <a:r>
              <a:rPr lang="en-US" sz="1200" dirty="0"/>
              <a:t> </a:t>
            </a:r>
            <a:r>
              <a:rPr lang="en-US" sz="1200" dirty="0" err="1"/>
              <a:t>Kesenangan</a:t>
            </a:r>
            <a:endParaRPr lang="en-US" sz="1200" dirty="0"/>
          </a:p>
        </p:txBody>
      </p:sp>
      <p:sp>
        <p:nvSpPr>
          <p:cNvPr id="21" name="TextBox 20"/>
          <p:cNvSpPr txBox="1"/>
          <p:nvPr/>
        </p:nvSpPr>
        <p:spPr>
          <a:xfrm>
            <a:off x="1905000" y="48006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Biaya</a:t>
            </a:r>
            <a:r>
              <a:rPr lang="en-US" sz="1200" dirty="0"/>
              <a:t> </a:t>
            </a:r>
            <a:r>
              <a:rPr lang="en-US" sz="1200" dirty="0" err="1"/>
              <a:t>perjalanan</a:t>
            </a:r>
            <a:endParaRPr lang="en-US" sz="1200" dirty="0"/>
          </a:p>
        </p:txBody>
      </p:sp>
      <p:sp>
        <p:nvSpPr>
          <p:cNvPr id="22" name="TextBox 21"/>
          <p:cNvSpPr txBox="1"/>
          <p:nvPr/>
        </p:nvSpPr>
        <p:spPr>
          <a:xfrm>
            <a:off x="1905000" y="52578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err="1"/>
              <a:t>Biaya</a:t>
            </a:r>
            <a:r>
              <a:rPr lang="en-US" sz="1200" dirty="0"/>
              <a:t> </a:t>
            </a:r>
            <a:r>
              <a:rPr lang="en-US" sz="1200" dirty="0" err="1"/>
              <a:t>Kesehatan</a:t>
            </a:r>
            <a:endParaRPr lang="en-US" sz="1200" dirty="0"/>
          </a:p>
        </p:txBody>
      </p:sp>
      <p:sp>
        <p:nvSpPr>
          <p:cNvPr id="23" name="TextBox 22"/>
          <p:cNvSpPr txBox="1"/>
          <p:nvPr/>
        </p:nvSpPr>
        <p:spPr>
          <a:xfrm>
            <a:off x="1905000" y="57150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fontAlgn="auto">
              <a:spcBef>
                <a:spcPts val="0"/>
              </a:spcBef>
              <a:spcAft>
                <a:spcPts val="0"/>
              </a:spcAft>
              <a:defRPr/>
            </a:pPr>
            <a:r>
              <a:rPr lang="en-US" sz="1200" dirty="0"/>
              <a:t>Benefit transfer</a:t>
            </a:r>
          </a:p>
        </p:txBody>
      </p:sp>
      <p:sp>
        <p:nvSpPr>
          <p:cNvPr id="24" name="TextBox 23"/>
          <p:cNvSpPr txBox="1"/>
          <p:nvPr/>
        </p:nvSpPr>
        <p:spPr>
          <a:xfrm>
            <a:off x="4038600" y="3429000"/>
            <a:ext cx="1319213"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Biaya</a:t>
            </a:r>
            <a:r>
              <a:rPr lang="en-US" sz="1200" dirty="0"/>
              <a:t> </a:t>
            </a:r>
            <a:r>
              <a:rPr lang="en-US" sz="1200" dirty="0" err="1"/>
              <a:t>Kesempatan</a:t>
            </a:r>
            <a:endParaRPr lang="en-US" sz="1200" dirty="0"/>
          </a:p>
        </p:txBody>
      </p:sp>
      <p:sp>
        <p:nvSpPr>
          <p:cNvPr id="25" name="TextBox 24"/>
          <p:cNvSpPr txBox="1"/>
          <p:nvPr/>
        </p:nvSpPr>
        <p:spPr>
          <a:xfrm>
            <a:off x="5715000" y="3429000"/>
            <a:ext cx="14478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Biaya</a:t>
            </a:r>
            <a:r>
              <a:rPr lang="en-US" sz="1200" dirty="0"/>
              <a:t> </a:t>
            </a:r>
            <a:r>
              <a:rPr lang="en-US" sz="1200" dirty="0" err="1"/>
              <a:t>Kontingensi</a:t>
            </a:r>
            <a:endParaRPr lang="en-US" sz="1200" dirty="0"/>
          </a:p>
        </p:txBody>
      </p:sp>
      <p:sp>
        <p:nvSpPr>
          <p:cNvPr id="26" name="TextBox 25"/>
          <p:cNvSpPr txBox="1"/>
          <p:nvPr/>
        </p:nvSpPr>
        <p:spPr>
          <a:xfrm>
            <a:off x="5715000" y="3886200"/>
            <a:ext cx="142875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Biaya</a:t>
            </a:r>
            <a:r>
              <a:rPr lang="en-US" sz="1200" dirty="0"/>
              <a:t> </a:t>
            </a:r>
            <a:r>
              <a:rPr lang="en-US" sz="1200" dirty="0" err="1"/>
              <a:t>Pengendalian</a:t>
            </a:r>
            <a:endParaRPr lang="en-US" sz="1200" dirty="0"/>
          </a:p>
        </p:txBody>
      </p:sp>
      <p:sp>
        <p:nvSpPr>
          <p:cNvPr id="27" name="TextBox 26"/>
          <p:cNvSpPr txBox="1"/>
          <p:nvPr/>
        </p:nvSpPr>
        <p:spPr>
          <a:xfrm>
            <a:off x="7620000" y="3429000"/>
            <a:ext cx="123825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200" dirty="0" err="1"/>
              <a:t>Biaya</a:t>
            </a:r>
            <a:r>
              <a:rPr lang="en-US" sz="1200" dirty="0"/>
              <a:t> </a:t>
            </a:r>
            <a:r>
              <a:rPr lang="en-US" sz="1200" dirty="0" err="1"/>
              <a:t>Kontingensi</a:t>
            </a:r>
            <a:endParaRPr lang="en-US" sz="1200" dirty="0"/>
          </a:p>
        </p:txBody>
      </p:sp>
      <p:cxnSp>
        <p:nvCxnSpPr>
          <p:cNvPr id="32" name="Straight Connector 31"/>
          <p:cNvCxnSpPr/>
          <p:nvPr/>
        </p:nvCxnSpPr>
        <p:spPr>
          <a:xfrm rot="10800000">
            <a:off x="1828800" y="16002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638800" y="1600200"/>
            <a:ext cx="144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1639888" y="1789112"/>
            <a:ext cx="3810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6896100" y="17907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38200" y="2590800"/>
            <a:ext cx="746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8" idx="2"/>
          </p:cNvCxnSpPr>
          <p:nvPr/>
        </p:nvCxnSpPr>
        <p:spPr>
          <a:xfrm rot="5400000">
            <a:off x="6929438" y="2443162"/>
            <a:ext cx="3175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1677988" y="2436812"/>
            <a:ext cx="3048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82311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7635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27432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97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64023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129" name="Straight Arrow Connector 71"/>
          <p:cNvCxnSpPr>
            <a:cxnSpLocks noChangeShapeType="1"/>
          </p:cNvCxnSpPr>
          <p:nvPr/>
        </p:nvCxnSpPr>
        <p:spPr bwMode="auto">
          <a:xfrm>
            <a:off x="838200" y="3124200"/>
            <a:ext cx="0" cy="284163"/>
          </a:xfrm>
          <a:prstGeom prst="straightConnector1">
            <a:avLst/>
          </a:prstGeom>
          <a:noFill/>
          <a:ln w="9525" algn="ctr">
            <a:solidFill>
              <a:srgbClr val="4A7EBB"/>
            </a:solidFill>
            <a:round/>
            <a:headEnd/>
            <a:tailEnd type="arrow" w="med" len="med"/>
          </a:ln>
        </p:spPr>
      </p:cxnSp>
      <p:cxnSp>
        <p:nvCxnSpPr>
          <p:cNvPr id="74" name="Straight Connector 73"/>
          <p:cNvCxnSpPr/>
          <p:nvPr/>
        </p:nvCxnSpPr>
        <p:spPr>
          <a:xfrm>
            <a:off x="228600" y="3200400"/>
            <a:ext cx="86868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192087" y="4379913"/>
            <a:ext cx="29702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676400" y="2895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1676400" y="35814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1676400" y="40386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1676400" y="44958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676400" y="49530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1676400" y="54102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1676400" y="58674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39" name="Straight Arrow Connector 90"/>
          <p:cNvCxnSpPr>
            <a:cxnSpLocks noChangeShapeType="1"/>
            <a:stCxn id="11" idx="2"/>
            <a:endCxn id="24" idx="0"/>
          </p:cNvCxnSpPr>
          <p:nvPr/>
        </p:nvCxnSpPr>
        <p:spPr bwMode="auto">
          <a:xfrm rot="5400000">
            <a:off x="4510881" y="3215482"/>
            <a:ext cx="401637" cy="25400"/>
          </a:xfrm>
          <a:prstGeom prst="straightConnector1">
            <a:avLst/>
          </a:prstGeom>
          <a:noFill/>
          <a:ln w="9525" algn="ctr">
            <a:solidFill>
              <a:srgbClr val="4A7EBB"/>
            </a:solidFill>
            <a:round/>
            <a:headEnd/>
            <a:tailEnd type="arrow" w="med" len="med"/>
          </a:ln>
        </p:spPr>
      </p:cxnSp>
      <p:cxnSp>
        <p:nvCxnSpPr>
          <p:cNvPr id="93" name="Straight Connector 92"/>
          <p:cNvCxnSpPr/>
          <p:nvPr/>
        </p:nvCxnSpPr>
        <p:spPr>
          <a:xfrm rot="5400000">
            <a:off x="4992687" y="3465513"/>
            <a:ext cx="11414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562600" y="2895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5562600" y="35814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5562600" y="40386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44" name="Straight Arrow Connector 103"/>
          <p:cNvCxnSpPr>
            <a:cxnSpLocks noChangeShapeType="1"/>
            <a:stCxn id="13" idx="2"/>
            <a:endCxn id="27" idx="0"/>
          </p:cNvCxnSpPr>
          <p:nvPr/>
        </p:nvCxnSpPr>
        <p:spPr bwMode="auto">
          <a:xfrm rot="5400000">
            <a:off x="8128000" y="3316288"/>
            <a:ext cx="223837" cy="1588"/>
          </a:xfrm>
          <a:prstGeom prst="straightConnector1">
            <a:avLst/>
          </a:prstGeom>
          <a:noFill/>
          <a:ln w="9525" algn="ctr">
            <a:solidFill>
              <a:srgbClr val="4A7EBB"/>
            </a:solidFill>
            <a:round/>
            <a:headEnd/>
            <a:tailEnd type="arrow" w="med" len="med"/>
          </a:ln>
        </p:spPr>
      </p:cxnSp>
      <p:sp>
        <p:nvSpPr>
          <p:cNvPr id="4145" name="TextBox 108"/>
          <p:cNvSpPr txBox="1">
            <a:spLocks noChangeArrowheads="1"/>
          </p:cNvSpPr>
          <p:nvPr/>
        </p:nvSpPr>
        <p:spPr bwMode="auto">
          <a:xfrm>
            <a:off x="2514600" y="6248400"/>
            <a:ext cx="4267200" cy="457200"/>
          </a:xfrm>
          <a:prstGeom prst="rect">
            <a:avLst/>
          </a:prstGeom>
          <a:noFill/>
          <a:ln w="9525">
            <a:noFill/>
            <a:miter lim="800000"/>
            <a:headEnd/>
            <a:tailEnd/>
          </a:ln>
        </p:spPr>
        <p:txBody>
          <a:bodyPr>
            <a:spAutoFit/>
          </a:bodyPr>
          <a:lstStyle/>
          <a:p>
            <a:pPr algn="ctr"/>
            <a:r>
              <a:rPr lang="en-US" sz="2400">
                <a:solidFill>
                  <a:srgbClr val="003300"/>
                </a:solidFill>
                <a:latin typeface="Tahoma" pitchFamily="34" charset="0"/>
              </a:rPr>
              <a:t>Jenis Valuasi Ekonomi SDAL</a:t>
            </a:r>
          </a:p>
        </p:txBody>
      </p:sp>
      <p:sp>
        <p:nvSpPr>
          <p:cNvPr id="4146" name="TextBox 108"/>
          <p:cNvSpPr txBox="1">
            <a:spLocks noChangeArrowheads="1"/>
          </p:cNvSpPr>
          <p:nvPr/>
        </p:nvSpPr>
        <p:spPr bwMode="auto">
          <a:xfrm>
            <a:off x="0" y="428625"/>
            <a:ext cx="9144000" cy="701675"/>
          </a:xfrm>
          <a:prstGeom prst="rect">
            <a:avLst/>
          </a:prstGeom>
          <a:noFill/>
          <a:ln w="9525">
            <a:noFill/>
            <a:miter lim="800000"/>
            <a:headEnd/>
            <a:tailEnd/>
          </a:ln>
        </p:spPr>
        <p:txBody>
          <a:bodyPr>
            <a:spAutoFit/>
          </a:bodyPr>
          <a:lstStyle/>
          <a:p>
            <a:pPr algn="ctr"/>
            <a:r>
              <a:rPr lang="en-US" sz="4000" b="1">
                <a:solidFill>
                  <a:srgbClr val="003300"/>
                </a:solidFill>
                <a:latin typeface="Berlin Sans FB" pitchFamily="34" charset="0"/>
              </a:rPr>
              <a:t>METODE  VALUASI EKONOMI SDAL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7200"/>
            <a:ext cx="8229600" cy="450850"/>
          </a:xfrm>
        </p:spPr>
        <p:txBody>
          <a:bodyPr/>
          <a:lstStyle/>
          <a:p>
            <a:pPr algn="ctr" eaLnBrk="1" hangingPunct="1">
              <a:defRPr/>
            </a:pPr>
            <a:r>
              <a:rPr lang="en-US" sz="3200" b="1" smtClean="0">
                <a:effectLst>
                  <a:outerShdw blurRad="38100" dist="38100" dir="2700000" algn="tl">
                    <a:srgbClr val="FFFFFF"/>
                  </a:outerShdw>
                </a:effectLst>
              </a:rPr>
              <a:t>PENDAHULUAN (1)</a:t>
            </a:r>
            <a:endParaRPr lang="ms-MY" sz="3200" b="1" smtClean="0">
              <a:effectLst>
                <a:outerShdw blurRad="38100" dist="38100" dir="2700000" algn="tl">
                  <a:srgbClr val="FFFFFF"/>
                </a:outerShdw>
              </a:effectLst>
            </a:endParaRPr>
          </a:p>
        </p:txBody>
      </p:sp>
      <p:sp>
        <p:nvSpPr>
          <p:cNvPr id="5123" name="Rectangle 3"/>
          <p:cNvSpPr>
            <a:spLocks noGrp="1" noChangeArrowheads="1"/>
          </p:cNvSpPr>
          <p:nvPr>
            <p:ph type="body" idx="1"/>
          </p:nvPr>
        </p:nvSpPr>
        <p:spPr>
          <a:xfrm>
            <a:off x="0" y="1989138"/>
            <a:ext cx="9144000" cy="4868862"/>
          </a:xfrm>
        </p:spPr>
        <p:txBody>
          <a:bodyPr/>
          <a:lstStyle/>
          <a:p>
            <a:pPr algn="just" eaLnBrk="1" hangingPunct="1">
              <a:buFont typeface="Wingdings" pitchFamily="2" charset="2"/>
              <a:buNone/>
            </a:pPr>
            <a:r>
              <a:rPr lang="en-US" sz="2400" i="1" smtClean="0"/>
              <a:t>	</a:t>
            </a:r>
            <a:r>
              <a:rPr lang="en-US" sz="2400" i="1" smtClean="0">
                <a:solidFill>
                  <a:srgbClr val="FF0000"/>
                </a:solidFill>
              </a:rPr>
              <a:t>The Averting Behavior Method</a:t>
            </a:r>
            <a:r>
              <a:rPr lang="en-US" sz="2400" smtClean="0"/>
              <a:t> menggambarkan pengeluaran yang dibuat untuk mencegah/ mengurangi dampak negatif degradasi lingkungan.</a:t>
            </a:r>
          </a:p>
          <a:p>
            <a:pPr algn="just" eaLnBrk="1" hangingPunct="1">
              <a:buFont typeface="Wingdings" pitchFamily="2" charset="2"/>
              <a:buNone/>
            </a:pPr>
            <a:endParaRPr lang="en-US" sz="1600" smtClean="0"/>
          </a:p>
          <a:p>
            <a:pPr algn="just" eaLnBrk="1" hangingPunct="1">
              <a:buFont typeface="Wingdings" pitchFamily="2" charset="2"/>
              <a:buNone/>
            </a:pPr>
            <a:endParaRPr lang="en-US" sz="1600" smtClean="0"/>
          </a:p>
          <a:p>
            <a:pPr algn="just" eaLnBrk="1" hangingPunct="1">
              <a:buFont typeface="Wingdings" pitchFamily="2" charset="2"/>
              <a:buNone/>
            </a:pPr>
            <a:r>
              <a:rPr lang="en-US" sz="2400" smtClean="0"/>
              <a:t>	The ABM </a:t>
            </a:r>
            <a:r>
              <a:rPr lang="en-US" sz="2400" smtClean="0">
                <a:sym typeface="Wingdings" pitchFamily="2" charset="2"/>
              </a:rPr>
              <a:t> </a:t>
            </a:r>
            <a:r>
              <a:rPr lang="en-US" sz="2400" b="1" i="1" smtClean="0">
                <a:solidFill>
                  <a:srgbClr val="FF0000"/>
                </a:solidFill>
                <a:sym typeface="Wingdings" pitchFamily="2" charset="2"/>
              </a:rPr>
              <a:t>Cost-Based Methods</a:t>
            </a:r>
            <a:r>
              <a:rPr lang="en-US" sz="2400" smtClean="0">
                <a:sym typeface="Wingdings" pitchFamily="2" charset="2"/>
              </a:rPr>
              <a:t>, dimana metode ini mengunakan </a:t>
            </a:r>
            <a:r>
              <a:rPr lang="en-US" sz="2400" smtClean="0">
                <a:solidFill>
                  <a:srgbClr val="FF0000"/>
                </a:solidFill>
                <a:sym typeface="Wingdings" pitchFamily="2" charset="2"/>
              </a:rPr>
              <a:t>biaya</a:t>
            </a:r>
            <a:r>
              <a:rPr lang="en-US" sz="2400" smtClean="0">
                <a:sym typeface="Wingdings" pitchFamily="2" charset="2"/>
              </a:rPr>
              <a:t> dari pembelian barang (produk) tertentu untuk menilai kualitas lingkungan.</a:t>
            </a:r>
          </a:p>
          <a:p>
            <a:pPr algn="just" eaLnBrk="1" hangingPunct="1">
              <a:buFont typeface="Wingdings" pitchFamily="2" charset="2"/>
              <a:buNone/>
            </a:pPr>
            <a:endParaRPr lang="en-US" sz="1600" smtClean="0">
              <a:sym typeface="Wingdings" pitchFamily="2" charset="2"/>
            </a:endParaRPr>
          </a:p>
          <a:p>
            <a:pPr algn="just" eaLnBrk="1" hangingPunct="1">
              <a:buFont typeface="Wingdings" pitchFamily="2" charset="2"/>
              <a:buNone/>
            </a:pPr>
            <a:r>
              <a:rPr lang="en-US" sz="2400" smtClean="0">
                <a:sym typeface="Wingdings" pitchFamily="2" charset="2"/>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476250"/>
            <a:ext cx="8229600" cy="576263"/>
          </a:xfrm>
        </p:spPr>
        <p:txBody>
          <a:bodyPr/>
          <a:lstStyle/>
          <a:p>
            <a:pPr algn="ctr" eaLnBrk="1" hangingPunct="1">
              <a:defRPr/>
            </a:pPr>
            <a:r>
              <a:rPr lang="en-US" sz="3200" b="1" smtClean="0">
                <a:effectLst>
                  <a:outerShdw blurRad="38100" dist="38100" dir="2700000" algn="tl">
                    <a:srgbClr val="FFFFFF"/>
                  </a:outerShdw>
                </a:effectLst>
              </a:rPr>
              <a:t>PENDAHULUAN (2)</a:t>
            </a:r>
            <a:endParaRPr lang="ms-MY" sz="3200" b="1" smtClean="0">
              <a:effectLst>
                <a:outerShdw blurRad="38100" dist="38100" dir="2700000" algn="tl">
                  <a:srgbClr val="FFFFFF"/>
                </a:outerShdw>
              </a:effectLst>
            </a:endParaRPr>
          </a:p>
        </p:txBody>
      </p:sp>
      <p:sp>
        <p:nvSpPr>
          <p:cNvPr id="6147" name="Rectangle 3"/>
          <p:cNvSpPr>
            <a:spLocks noGrp="1" noChangeArrowheads="1"/>
          </p:cNvSpPr>
          <p:nvPr>
            <p:ph type="body" idx="1"/>
          </p:nvPr>
        </p:nvSpPr>
        <p:spPr>
          <a:xfrm>
            <a:off x="0" y="2133600"/>
            <a:ext cx="9144000" cy="4724400"/>
          </a:xfrm>
        </p:spPr>
        <p:txBody>
          <a:bodyPr/>
          <a:lstStyle/>
          <a:p>
            <a:pPr algn="just" eaLnBrk="1" hangingPunct="1">
              <a:buFont typeface="Wingdings" pitchFamily="2" charset="2"/>
              <a:buNone/>
            </a:pPr>
            <a:r>
              <a:rPr lang="en-US" sz="2400" smtClean="0">
                <a:sym typeface="Wingdings" pitchFamily="2" charset="2"/>
              </a:rPr>
              <a:t>	 Metode ABM tidak mencakup </a:t>
            </a:r>
            <a:r>
              <a:rPr lang="en-US" sz="2400" b="1" smtClean="0">
                <a:solidFill>
                  <a:srgbClr val="FF0000"/>
                </a:solidFill>
                <a:sym typeface="Wingdings" pitchFamily="2" charset="2"/>
              </a:rPr>
              <a:t>surplus konsumen</a:t>
            </a:r>
            <a:r>
              <a:rPr lang="en-US" sz="2400" smtClean="0">
                <a:sym typeface="Wingdings" pitchFamily="2" charset="2"/>
              </a:rPr>
              <a:t>, karena:</a:t>
            </a:r>
          </a:p>
          <a:p>
            <a:pPr algn="just" eaLnBrk="1" hangingPunct="1">
              <a:buFont typeface="Wingdings" pitchFamily="2" charset="2"/>
              <a:buNone/>
            </a:pPr>
            <a:r>
              <a:rPr lang="en-US" sz="2400" smtClean="0">
                <a:sym typeface="Wingdings" pitchFamily="2" charset="2"/>
              </a:rPr>
              <a:t>	▲ pilihan-pilihan sosial untuk mendapatkan lingkungan yang sehat bisa lebih besar dari pengeluaran untuk suatu produk  dan, karena harga pasar dari produk tersebut digunakan untuk menilai lingkungan</a:t>
            </a:r>
          </a:p>
          <a:p>
            <a:pPr algn="just" eaLnBrk="1" hangingPunct="1">
              <a:buFont typeface="Wingdings" pitchFamily="2" charset="2"/>
              <a:buNone/>
            </a:pPr>
            <a:r>
              <a:rPr lang="en-US" sz="2400" smtClean="0">
                <a:sym typeface="Wingdings" pitchFamily="2" charset="2"/>
              </a:rPr>
              <a:t>	</a:t>
            </a:r>
          </a:p>
          <a:p>
            <a:pPr algn="just" eaLnBrk="1" hangingPunct="1">
              <a:buFont typeface="Wingdings" pitchFamily="2" charset="2"/>
              <a:buNone/>
            </a:pPr>
            <a:endParaRPr lang="en-US" sz="1600" smtClean="0">
              <a:sym typeface="Wingdings" pitchFamily="2" charset="2"/>
            </a:endParaRPr>
          </a:p>
          <a:p>
            <a:pPr algn="just" eaLnBrk="1" hangingPunct="1">
              <a:buFont typeface="Wingdings" pitchFamily="2" charset="2"/>
              <a:buNone/>
            </a:pPr>
            <a:r>
              <a:rPr lang="en-US" sz="2400" smtClean="0">
                <a:sym typeface="Wingdings" pitchFamily="2" charset="2"/>
              </a:rPr>
              <a:t>	Secara umum, ABM sangat sesuai diaplikasikan untuk kasus-kasus dimana pencegahan kerusakan atau pengeluaran untuk barang pengganti benar-benar ada atau benar-benar akan dibuat.</a:t>
            </a:r>
            <a:endParaRPr lang="ms-MY" sz="2400" smtClean="0">
              <a:sym typeface="Wingdings"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57200"/>
            <a:ext cx="8229600" cy="668338"/>
          </a:xfrm>
        </p:spPr>
        <p:txBody>
          <a:bodyPr/>
          <a:lstStyle/>
          <a:p>
            <a:pPr algn="ctr" eaLnBrk="1" hangingPunct="1">
              <a:defRPr/>
            </a:pPr>
            <a:r>
              <a:rPr lang="en-US" sz="3200" b="1" smtClean="0">
                <a:effectLst>
                  <a:outerShdw blurRad="38100" dist="38100" dir="2700000" algn="tl">
                    <a:srgbClr val="FFFFFF"/>
                  </a:outerShdw>
                </a:effectLst>
              </a:rPr>
              <a:t>PENDAHULUAN (3)</a:t>
            </a:r>
            <a:endParaRPr lang="ms-MY" sz="3200" b="1" smtClean="0">
              <a:effectLst>
                <a:outerShdw blurRad="38100" dist="38100" dir="2700000" algn="tl">
                  <a:srgbClr val="FFFFFF"/>
                </a:outerShdw>
              </a:effectLst>
            </a:endParaRPr>
          </a:p>
        </p:txBody>
      </p:sp>
      <p:sp>
        <p:nvSpPr>
          <p:cNvPr id="7171" name="Rectangle 3"/>
          <p:cNvSpPr>
            <a:spLocks noGrp="1" noChangeArrowheads="1"/>
          </p:cNvSpPr>
          <p:nvPr>
            <p:ph type="body" idx="1"/>
          </p:nvPr>
        </p:nvSpPr>
        <p:spPr>
          <a:xfrm>
            <a:off x="0" y="1989138"/>
            <a:ext cx="9144000" cy="4868862"/>
          </a:xfrm>
          <a:noFill/>
        </p:spPr>
        <p:txBody>
          <a:bodyPr/>
          <a:lstStyle/>
          <a:p>
            <a:pPr algn="just" eaLnBrk="1" hangingPunct="1">
              <a:buFont typeface="Wingdings" pitchFamily="2" charset="2"/>
              <a:buNone/>
            </a:pPr>
            <a:r>
              <a:rPr lang="en-US" sz="2400" b="1" smtClean="0">
                <a:solidFill>
                  <a:srgbClr val="FF0000"/>
                </a:solidFill>
              </a:rPr>
              <a:t>	Asumsi dalam ABM:</a:t>
            </a:r>
            <a:r>
              <a:rPr lang="en-US" sz="2400" smtClean="0"/>
              <a:t> </a:t>
            </a:r>
          </a:p>
          <a:p>
            <a:pPr algn="just" eaLnBrk="1" hangingPunct="1">
              <a:buFont typeface="Wingdings" pitchFamily="2" charset="2"/>
              <a:buNone/>
            </a:pPr>
            <a:r>
              <a:rPr lang="en-US" sz="2400" smtClean="0"/>
              <a:t>	♣  orang mengenali dampak negatif kerusakan lingkungan terhadap kesejahteraan mereka</a:t>
            </a:r>
          </a:p>
          <a:p>
            <a:pPr algn="just" eaLnBrk="1" hangingPunct="1">
              <a:buFont typeface="Wingdings" pitchFamily="2" charset="2"/>
              <a:buNone/>
            </a:pPr>
            <a:r>
              <a:rPr lang="en-US" sz="2400" smtClean="0"/>
              <a:t>	♣  orang mampu menyesuaikan kebiasaan mereka untuk mencegah/ mengurangi dampak tersebut</a:t>
            </a:r>
          </a:p>
          <a:p>
            <a:pPr algn="just" eaLnBrk="1" hangingPunct="1">
              <a:buFont typeface="Wingdings" pitchFamily="2" charset="2"/>
              <a:buNone/>
            </a:pPr>
            <a:endParaRPr lang="en-US" sz="2400" smtClean="0"/>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a:t>
            </a:r>
            <a:r>
              <a:rPr lang="en-US" sz="2400" b="1" smtClean="0">
                <a:solidFill>
                  <a:srgbClr val="FF0000"/>
                </a:solidFill>
              </a:rPr>
              <a:t>Contoh:</a:t>
            </a:r>
            <a:r>
              <a:rPr lang="en-US" sz="2400" smtClean="0"/>
              <a:t> dampak negatif penipisan lapisan ozon </a:t>
            </a:r>
            <a:r>
              <a:rPr lang="en-US" sz="2400" smtClean="0">
                <a:sym typeface="Wingdings" pitchFamily="2" charset="2"/>
              </a:rPr>
              <a:t> orang membeli topi/ </a:t>
            </a:r>
            <a:r>
              <a:rPr lang="en-US" sz="2400" i="1" smtClean="0">
                <a:sym typeface="Wingdings" pitchFamily="2" charset="2"/>
              </a:rPr>
              <a:t>suncream</a:t>
            </a:r>
            <a:r>
              <a:rPr lang="en-US" sz="2400" smtClean="0"/>
              <a:t> untuk mencegah kerusakan kesehatan</a:t>
            </a:r>
            <a:endParaRPr lang="ms-MY"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57200"/>
            <a:ext cx="8229600" cy="523875"/>
          </a:xfrm>
        </p:spPr>
        <p:txBody>
          <a:bodyPr/>
          <a:lstStyle/>
          <a:p>
            <a:pPr algn="ctr" eaLnBrk="1" hangingPunct="1">
              <a:defRPr/>
            </a:pPr>
            <a:r>
              <a:rPr lang="en-US" sz="3200" b="1" smtClean="0">
                <a:effectLst>
                  <a:outerShdw blurRad="38100" dist="38100" dir="2700000" algn="tl">
                    <a:srgbClr val="FFFFFF"/>
                  </a:outerShdw>
                </a:effectLst>
              </a:rPr>
              <a:t>LIMITATION OF ABM</a:t>
            </a:r>
            <a:endParaRPr lang="ms-MY" sz="3200" b="1" smtClean="0">
              <a:effectLst>
                <a:outerShdw blurRad="38100" dist="38100" dir="2700000" algn="tl">
                  <a:srgbClr val="FFFFFF"/>
                </a:outerShdw>
              </a:effectLst>
            </a:endParaRPr>
          </a:p>
        </p:txBody>
      </p:sp>
      <p:sp>
        <p:nvSpPr>
          <p:cNvPr id="8195" name="Rectangle 3"/>
          <p:cNvSpPr>
            <a:spLocks noGrp="1" noChangeArrowheads="1"/>
          </p:cNvSpPr>
          <p:nvPr>
            <p:ph type="body" idx="1"/>
          </p:nvPr>
        </p:nvSpPr>
        <p:spPr>
          <a:xfrm>
            <a:off x="0" y="1989138"/>
            <a:ext cx="9144000" cy="4868862"/>
          </a:xfrm>
        </p:spPr>
        <p:txBody>
          <a:bodyPr/>
          <a:lstStyle/>
          <a:p>
            <a:pPr algn="just" eaLnBrk="1" hangingPunct="1">
              <a:buFont typeface="Wingdings" pitchFamily="2" charset="2"/>
              <a:buNone/>
            </a:pPr>
            <a:r>
              <a:rPr lang="en-US" sz="2400" smtClean="0"/>
              <a:t>	ABM menganggap bahwasanya orang mempunyai kesadaran yang penuh terhadap potensi dampak perubahan kualitas lingkungan, dan mereka mempuyai pilihan dalam meresponnya melalui tindakan mereka sendiri atau keputusan individual untuk membeli peralatan perlindungan ekosistem.</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Akan tetapi, kenyataannya tidak semua orang yang terkena dampak akan menyadari akibat pengurangan kualitas atau suplai jasa lingkungan. </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Terkadang orang mungkin tidak bereaksi terhadap perubahan yang kecil dalam kualitas lingkungan</a:t>
            </a:r>
            <a:endParaRPr lang="ms-MY"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9388" y="620713"/>
            <a:ext cx="8713787" cy="739775"/>
          </a:xfrm>
        </p:spPr>
        <p:txBody>
          <a:bodyPr/>
          <a:lstStyle/>
          <a:p>
            <a:pPr algn="ctr" eaLnBrk="1" hangingPunct="1">
              <a:defRPr/>
            </a:pPr>
            <a:r>
              <a:rPr lang="en-US" sz="3200" b="1" smtClean="0">
                <a:effectLst>
                  <a:outerShdw blurRad="38100" dist="38100" dir="2700000" algn="tl">
                    <a:srgbClr val="FFFFFF"/>
                  </a:outerShdw>
                </a:effectLst>
              </a:rPr>
              <a:t>TYPES OF AVERTING BEHAVIOR METHOD (1)</a:t>
            </a:r>
            <a:endParaRPr lang="ms-MY" sz="3200" b="1" smtClean="0">
              <a:effectLst>
                <a:outerShdw blurRad="38100" dist="38100" dir="2700000" algn="tl">
                  <a:srgbClr val="FFFFFF"/>
                </a:outerShdw>
              </a:effectLst>
            </a:endParaRPr>
          </a:p>
        </p:txBody>
      </p:sp>
      <p:sp>
        <p:nvSpPr>
          <p:cNvPr id="9219" name="Rectangle 3"/>
          <p:cNvSpPr>
            <a:spLocks noGrp="1" noChangeArrowheads="1"/>
          </p:cNvSpPr>
          <p:nvPr>
            <p:ph type="body" idx="1"/>
          </p:nvPr>
        </p:nvSpPr>
        <p:spPr>
          <a:xfrm>
            <a:off x="0" y="1916113"/>
            <a:ext cx="9144000" cy="4941887"/>
          </a:xfrm>
          <a:noFill/>
        </p:spPr>
        <p:txBody>
          <a:bodyPr/>
          <a:lstStyle/>
          <a:p>
            <a:pPr marL="609600" indent="-609600" algn="just" eaLnBrk="1" hangingPunct="1">
              <a:buFont typeface="Wingdings" pitchFamily="2" charset="2"/>
              <a:buNone/>
            </a:pPr>
            <a:r>
              <a:rPr lang="en-US" sz="2400" dirty="0" err="1" smtClean="0"/>
              <a:t>Tiga</a:t>
            </a:r>
            <a:r>
              <a:rPr lang="en-US" sz="2400" dirty="0" smtClean="0"/>
              <a:t> (3) </a:t>
            </a:r>
            <a:r>
              <a:rPr lang="en-US" sz="2400" dirty="0" err="1" smtClean="0"/>
              <a:t>metode</a:t>
            </a:r>
            <a:r>
              <a:rPr lang="en-US" sz="2400" dirty="0" smtClean="0"/>
              <a:t> </a:t>
            </a:r>
            <a:r>
              <a:rPr lang="en-US" sz="2400" dirty="0" err="1" smtClean="0"/>
              <a:t>dalam</a:t>
            </a:r>
            <a:r>
              <a:rPr lang="en-US" sz="2400" dirty="0" smtClean="0"/>
              <a:t> ABM:</a:t>
            </a:r>
          </a:p>
          <a:p>
            <a:pPr marL="609600" indent="-609600" algn="just" eaLnBrk="1" hangingPunct="1">
              <a:buFont typeface="Wingdings" pitchFamily="2" charset="2"/>
              <a:buNone/>
            </a:pPr>
            <a:r>
              <a:rPr lang="en-US" sz="2400" i="1" dirty="0" smtClean="0"/>
              <a:t>1.	Damage Cost </a:t>
            </a:r>
            <a:r>
              <a:rPr lang="en-US" sz="2400" i="1" dirty="0" smtClean="0"/>
              <a:t>Avoided</a:t>
            </a:r>
            <a:r>
              <a:rPr lang="id-ID" sz="2400" i="1" dirty="0" smtClean="0"/>
              <a:t> </a:t>
            </a:r>
            <a:r>
              <a:rPr lang="id-ID" sz="2400" dirty="0" smtClean="0"/>
              <a:t>(DCA)</a:t>
            </a:r>
            <a:endParaRPr lang="en-US" sz="2400" i="1" dirty="0" smtClean="0"/>
          </a:p>
          <a:p>
            <a:pPr marL="609600" indent="-609600" algn="just" eaLnBrk="1" hangingPunct="1">
              <a:buFont typeface="Wingdings" pitchFamily="2" charset="2"/>
              <a:buNone/>
            </a:pPr>
            <a:r>
              <a:rPr lang="en-US" sz="2400" i="1" dirty="0" smtClean="0"/>
              <a:t>2.	Preventive </a:t>
            </a:r>
            <a:r>
              <a:rPr lang="en-US" sz="2400" i="1" dirty="0" smtClean="0"/>
              <a:t>Expenditure</a:t>
            </a:r>
            <a:r>
              <a:rPr lang="id-ID" sz="2400" i="1" dirty="0" smtClean="0"/>
              <a:t> </a:t>
            </a:r>
            <a:r>
              <a:rPr lang="id-ID" sz="2400" dirty="0" smtClean="0"/>
              <a:t>(PE)</a:t>
            </a:r>
            <a:endParaRPr lang="en-US" sz="2400" i="1" dirty="0" smtClean="0"/>
          </a:p>
          <a:p>
            <a:pPr marL="609600" indent="-609600" algn="just" eaLnBrk="1" hangingPunct="1">
              <a:buFont typeface="Wingdings" pitchFamily="2" charset="2"/>
              <a:buNone/>
            </a:pPr>
            <a:r>
              <a:rPr lang="en-US" sz="2400" i="1" dirty="0" smtClean="0"/>
              <a:t>3.	Replacement </a:t>
            </a:r>
            <a:r>
              <a:rPr lang="en-US" sz="2400" i="1" dirty="0" smtClean="0"/>
              <a:t>Cost</a:t>
            </a:r>
            <a:r>
              <a:rPr lang="id-ID" sz="2400" dirty="0" smtClean="0"/>
              <a:t> (RC)</a:t>
            </a:r>
            <a:endParaRPr lang="en-US" sz="2400" dirty="0" smtClean="0"/>
          </a:p>
          <a:p>
            <a:pPr marL="609600" indent="-609600" algn="just" eaLnBrk="1" hangingPunct="1">
              <a:buFont typeface="Wingdings" pitchFamily="2" charset="2"/>
              <a:buNone/>
            </a:pPr>
            <a:endParaRPr lang="en-US" sz="2400" i="1" dirty="0" smtClean="0"/>
          </a:p>
          <a:p>
            <a:pPr marL="609600" indent="-609600" algn="just" eaLnBrk="1" hangingPunct="1">
              <a:buFont typeface="Wingdings" pitchFamily="2" charset="2"/>
              <a:buNone/>
            </a:pPr>
            <a:r>
              <a:rPr lang="en-US" sz="2400" b="1" dirty="0" err="1" smtClean="0">
                <a:solidFill>
                  <a:srgbClr val="FF0000"/>
                </a:solidFill>
              </a:rPr>
              <a:t>Contoh</a:t>
            </a:r>
            <a:r>
              <a:rPr lang="en-US" sz="2400" b="1" dirty="0" smtClean="0">
                <a:solidFill>
                  <a:srgbClr val="FF0000"/>
                </a:solidFill>
              </a:rPr>
              <a:t>:</a:t>
            </a:r>
            <a:r>
              <a:rPr lang="en-US" sz="2400" dirty="0" smtClean="0"/>
              <a:t> </a:t>
            </a:r>
          </a:p>
          <a:p>
            <a:pPr marL="609600" indent="-609600" algn="just" eaLnBrk="1" hangingPunct="1">
              <a:buFont typeface="Wingdings" pitchFamily="2" charset="2"/>
              <a:buNone/>
            </a:pPr>
            <a:r>
              <a:rPr lang="en-US" sz="2400" dirty="0" smtClean="0"/>
              <a:t>	</a:t>
            </a:r>
            <a:r>
              <a:rPr lang="en-US" sz="2400" dirty="0" err="1" smtClean="0"/>
              <a:t>Respon</a:t>
            </a:r>
            <a:r>
              <a:rPr lang="en-US" sz="2400" dirty="0" smtClean="0"/>
              <a:t> </a:t>
            </a:r>
            <a:r>
              <a:rPr lang="en-US" sz="2400" dirty="0" err="1" smtClean="0"/>
              <a:t>individu</a:t>
            </a:r>
            <a:r>
              <a:rPr lang="en-US" sz="2400" dirty="0" smtClean="0"/>
              <a:t> </a:t>
            </a:r>
            <a:r>
              <a:rPr lang="en-US" sz="2400" dirty="0" err="1" smtClean="0"/>
              <a:t>terhadap</a:t>
            </a:r>
            <a:r>
              <a:rPr lang="en-US" sz="2400" dirty="0" smtClean="0"/>
              <a:t> </a:t>
            </a:r>
            <a:r>
              <a:rPr lang="en-US" sz="2400" dirty="0" err="1" smtClean="0"/>
              <a:t>menurunnya</a:t>
            </a:r>
            <a:r>
              <a:rPr lang="en-US" sz="2400" dirty="0" smtClean="0"/>
              <a:t> </a:t>
            </a:r>
            <a:r>
              <a:rPr lang="en-US" sz="2400" dirty="0" err="1" smtClean="0"/>
              <a:t>kualitas</a:t>
            </a:r>
            <a:r>
              <a:rPr lang="en-US" sz="2400" dirty="0" smtClean="0"/>
              <a:t> air </a:t>
            </a:r>
            <a:r>
              <a:rPr lang="en-US" sz="2400" dirty="0" err="1" smtClean="0"/>
              <a:t>keran</a:t>
            </a:r>
            <a:r>
              <a:rPr lang="en-US" sz="2400" dirty="0" smtClean="0"/>
              <a:t> </a:t>
            </a:r>
            <a:r>
              <a:rPr lang="en-US" sz="2400" dirty="0" err="1" smtClean="0"/>
              <a:t>dapat</a:t>
            </a:r>
            <a:r>
              <a:rPr lang="en-US" sz="2400" dirty="0" smtClean="0"/>
              <a:t> </a:t>
            </a:r>
            <a:r>
              <a:rPr lang="en-US" sz="2400" dirty="0" err="1" smtClean="0"/>
              <a:t>dinilai</a:t>
            </a:r>
            <a:r>
              <a:rPr lang="en-US" sz="2400" dirty="0" smtClean="0"/>
              <a:t> </a:t>
            </a:r>
            <a:r>
              <a:rPr lang="en-US" sz="2400" dirty="0" err="1" smtClean="0"/>
              <a:t>melalui</a:t>
            </a:r>
            <a:endParaRPr lang="en-US" sz="2400" dirty="0" smtClean="0"/>
          </a:p>
          <a:p>
            <a:pPr marL="609600" indent="-609600" algn="just" eaLnBrk="1" hangingPunct="1">
              <a:buFont typeface="Wingdings" pitchFamily="2" charset="2"/>
              <a:buNone/>
            </a:pPr>
            <a:r>
              <a:rPr lang="en-US" sz="2400" dirty="0" smtClean="0"/>
              <a:t>	1.  </a:t>
            </a:r>
            <a:r>
              <a:rPr lang="en-US" sz="2400" dirty="0" err="1" smtClean="0"/>
              <a:t>memasang</a:t>
            </a:r>
            <a:r>
              <a:rPr lang="en-US" sz="2400" dirty="0" smtClean="0"/>
              <a:t> </a:t>
            </a:r>
            <a:r>
              <a:rPr lang="en-US" sz="2400" dirty="0" err="1" smtClean="0"/>
              <a:t>tanggul</a:t>
            </a:r>
            <a:r>
              <a:rPr lang="en-US" sz="2400" dirty="0" smtClean="0"/>
              <a:t> </a:t>
            </a:r>
            <a:r>
              <a:rPr lang="en-US" sz="2400" dirty="0" err="1" smtClean="0"/>
              <a:t>pemecah</a:t>
            </a:r>
            <a:r>
              <a:rPr lang="en-US" sz="2400" dirty="0" smtClean="0"/>
              <a:t> </a:t>
            </a:r>
            <a:r>
              <a:rPr lang="en-US" sz="2400" dirty="0" err="1" smtClean="0"/>
              <a:t>ombak</a:t>
            </a:r>
            <a:r>
              <a:rPr lang="en-US" sz="2400" dirty="0" err="1" smtClean="0">
                <a:sym typeface="Wingdings" pitchFamily="2" charset="2"/>
              </a:rPr>
              <a:t></a:t>
            </a:r>
            <a:r>
              <a:rPr lang="en-US" sz="2400" i="1" dirty="0" err="1" smtClean="0">
                <a:sym typeface="Wingdings" pitchFamily="2" charset="2"/>
              </a:rPr>
              <a:t>DCA</a:t>
            </a:r>
            <a:endParaRPr lang="en-US" sz="2400" dirty="0" smtClean="0">
              <a:sym typeface="Wingdings" pitchFamily="2" charset="2"/>
            </a:endParaRPr>
          </a:p>
          <a:p>
            <a:pPr marL="609600" indent="-609600" algn="just" eaLnBrk="1" hangingPunct="1">
              <a:buFont typeface="Wingdings" pitchFamily="2" charset="2"/>
              <a:buNone/>
            </a:pPr>
            <a:r>
              <a:rPr lang="en-US" sz="2400" dirty="0" smtClean="0">
                <a:sym typeface="Wingdings" pitchFamily="2" charset="2"/>
              </a:rPr>
              <a:t>	2.  </a:t>
            </a:r>
            <a:r>
              <a:rPr lang="en-US" sz="2400" dirty="0" err="1" smtClean="0">
                <a:sym typeface="Wingdings" pitchFamily="2" charset="2"/>
              </a:rPr>
              <a:t>memasang</a:t>
            </a:r>
            <a:r>
              <a:rPr lang="en-US" sz="2400" dirty="0" smtClean="0">
                <a:sym typeface="Wingdings" pitchFamily="2" charset="2"/>
              </a:rPr>
              <a:t> </a:t>
            </a:r>
            <a:r>
              <a:rPr lang="en-US" sz="2400" dirty="0" err="1" smtClean="0">
                <a:sym typeface="Wingdings" pitchFamily="2" charset="2"/>
              </a:rPr>
              <a:t>penyaring</a:t>
            </a:r>
            <a:r>
              <a:rPr lang="en-US" sz="2400" dirty="0" smtClean="0">
                <a:sym typeface="Wingdings" pitchFamily="2" charset="2"/>
              </a:rPr>
              <a:t> air </a:t>
            </a:r>
            <a:r>
              <a:rPr lang="en-US" sz="2400" dirty="0" err="1" smtClean="0">
                <a:sym typeface="Wingdings" pitchFamily="2" charset="2"/>
              </a:rPr>
              <a:t>keran</a:t>
            </a:r>
            <a:r>
              <a:rPr lang="en-US" sz="2400" dirty="0" smtClean="0">
                <a:sym typeface="Wingdings" pitchFamily="2" charset="2"/>
              </a:rPr>
              <a:t> </a:t>
            </a:r>
            <a:r>
              <a:rPr lang="en-US" sz="2400" dirty="0" err="1" smtClean="0">
                <a:sym typeface="Wingdings" pitchFamily="2" charset="2"/>
              </a:rPr>
              <a:t>di</a:t>
            </a:r>
            <a:r>
              <a:rPr lang="en-US" sz="2400" dirty="0" smtClean="0">
                <a:sym typeface="Wingdings" pitchFamily="2" charset="2"/>
              </a:rPr>
              <a:t> </a:t>
            </a:r>
            <a:r>
              <a:rPr lang="en-US" sz="2400" dirty="0" err="1" smtClean="0">
                <a:sym typeface="Wingdings" pitchFamily="2" charset="2"/>
              </a:rPr>
              <a:t>rumah</a:t>
            </a:r>
            <a:r>
              <a:rPr lang="en-US" sz="2400" dirty="0" smtClean="0">
                <a:sym typeface="Wingdings" pitchFamily="2" charset="2"/>
              </a:rPr>
              <a:t>  </a:t>
            </a:r>
            <a:r>
              <a:rPr lang="en-US" sz="2400" i="1" dirty="0" smtClean="0">
                <a:sym typeface="Wingdings" pitchFamily="2" charset="2"/>
              </a:rPr>
              <a:t>PE</a:t>
            </a:r>
            <a:endParaRPr lang="en-US" sz="2400" dirty="0" smtClean="0">
              <a:sym typeface="Wingdings" pitchFamily="2" charset="2"/>
            </a:endParaRPr>
          </a:p>
          <a:p>
            <a:pPr marL="609600" indent="-609600" algn="just" eaLnBrk="1" hangingPunct="1">
              <a:buFont typeface="Wingdings" pitchFamily="2" charset="2"/>
              <a:buNone/>
            </a:pPr>
            <a:r>
              <a:rPr lang="en-US" sz="2400" dirty="0" smtClean="0">
                <a:sym typeface="Wingdings" pitchFamily="2" charset="2"/>
              </a:rPr>
              <a:t>	3.  </a:t>
            </a:r>
            <a:r>
              <a:rPr lang="en-US" sz="2400" dirty="0" err="1" smtClean="0">
                <a:sym typeface="Wingdings" pitchFamily="2" charset="2"/>
              </a:rPr>
              <a:t>membeli</a:t>
            </a:r>
            <a:r>
              <a:rPr lang="en-US" sz="2400" dirty="0" smtClean="0">
                <a:sym typeface="Wingdings" pitchFamily="2" charset="2"/>
              </a:rPr>
              <a:t> air </a:t>
            </a:r>
            <a:r>
              <a:rPr lang="en-US" sz="2400" dirty="0" err="1" smtClean="0">
                <a:sym typeface="Wingdings" pitchFamily="2" charset="2"/>
              </a:rPr>
              <a:t>dalam</a:t>
            </a:r>
            <a:r>
              <a:rPr lang="en-US" sz="2400" dirty="0" smtClean="0">
                <a:sym typeface="Wingdings" pitchFamily="2" charset="2"/>
              </a:rPr>
              <a:t> </a:t>
            </a:r>
            <a:r>
              <a:rPr lang="en-US" sz="2400" dirty="0" err="1" smtClean="0">
                <a:sym typeface="Wingdings" pitchFamily="2" charset="2"/>
              </a:rPr>
              <a:t>botol</a:t>
            </a:r>
            <a:r>
              <a:rPr lang="en-US" sz="2400" dirty="0" smtClean="0">
                <a:sym typeface="Wingdings" pitchFamily="2" charset="2"/>
              </a:rPr>
              <a:t>/ </a:t>
            </a:r>
            <a:r>
              <a:rPr lang="en-US" sz="2400" dirty="0" err="1" smtClean="0">
                <a:sym typeface="Wingdings" pitchFamily="2" charset="2"/>
              </a:rPr>
              <a:t>kemasan</a:t>
            </a:r>
            <a:r>
              <a:rPr lang="en-US" sz="2400" dirty="0" smtClean="0">
                <a:sym typeface="Wingdings" pitchFamily="2" charset="2"/>
              </a:rPr>
              <a:t>  </a:t>
            </a:r>
            <a:r>
              <a:rPr lang="en-US" sz="2400" i="1" dirty="0" smtClean="0">
                <a:sym typeface="Wingdings" pitchFamily="2" charset="2"/>
              </a:rPr>
              <a:t>RC</a:t>
            </a:r>
            <a:endParaRPr lang="ms-MY" sz="2400" i="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79388" y="457200"/>
            <a:ext cx="8785225" cy="739775"/>
          </a:xfrm>
        </p:spPr>
        <p:txBody>
          <a:bodyPr/>
          <a:lstStyle/>
          <a:p>
            <a:pPr algn="ctr" eaLnBrk="1" hangingPunct="1">
              <a:defRPr/>
            </a:pPr>
            <a:r>
              <a:rPr lang="en-US" sz="3200" b="1" smtClean="0">
                <a:effectLst>
                  <a:outerShdw blurRad="38100" dist="38100" dir="2700000" algn="tl">
                    <a:srgbClr val="FFFFFF"/>
                  </a:outerShdw>
                </a:effectLst>
              </a:rPr>
              <a:t>TYPES OF AVERTING BEHAVIOR METHOD</a:t>
            </a:r>
            <a:endParaRPr lang="ms-MY" sz="3200" b="1" smtClean="0">
              <a:effectLst>
                <a:outerShdw blurRad="38100" dist="38100" dir="2700000" algn="tl">
                  <a:srgbClr val="FFFFFF"/>
                </a:outerShdw>
              </a:effectLst>
            </a:endParaRPr>
          </a:p>
        </p:txBody>
      </p:sp>
      <p:sp>
        <p:nvSpPr>
          <p:cNvPr id="10243" name="Rectangle 3"/>
          <p:cNvSpPr>
            <a:spLocks noGrp="1" noChangeArrowheads="1"/>
          </p:cNvSpPr>
          <p:nvPr>
            <p:ph type="body" idx="1"/>
          </p:nvPr>
        </p:nvSpPr>
        <p:spPr>
          <a:xfrm>
            <a:off x="0" y="1981200"/>
            <a:ext cx="9144000" cy="4876800"/>
          </a:xfrm>
        </p:spPr>
        <p:txBody>
          <a:bodyPr/>
          <a:lstStyle/>
          <a:p>
            <a:pPr algn="just" eaLnBrk="1" hangingPunct="1">
              <a:buFont typeface="Wingdings" pitchFamily="2" charset="2"/>
              <a:buNone/>
            </a:pPr>
            <a:r>
              <a:rPr lang="en-US" sz="2400" smtClean="0"/>
              <a:t>	Ketiga tipe ABM tersebut mengestimasi nilai jasa lingkungan berdasarkan biaya pencegahan kerusakan yang disebabkan oleh hilangnya jasa lingkungan, atau biaya pengganti jasa suatu ekosistem</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Metode ini didasarkan pada asumsi bahwasanya apabila orang menerima biaya untuk mencegah kerusakan yang disebabkan oleh hilangnya jasa lingkungan atau mengganti jasa ekosistem, maka nilai jasa lingkungan tersebut setidaknya harus sama dengan harga yang dibayarkan individu untuk penggantian tersebut</a:t>
            </a:r>
            <a:endParaRPr lang="ms-MY"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57200"/>
            <a:ext cx="8229600" cy="668338"/>
          </a:xfrm>
        </p:spPr>
        <p:txBody>
          <a:bodyPr/>
          <a:lstStyle/>
          <a:p>
            <a:pPr algn="ctr" eaLnBrk="1" hangingPunct="1">
              <a:defRPr/>
            </a:pPr>
            <a:r>
              <a:rPr lang="en-US" sz="3200" b="1" smtClean="0">
                <a:effectLst>
                  <a:outerShdw blurRad="38100" dist="38100" dir="2700000" algn="tl">
                    <a:srgbClr val="FFFFFF"/>
                  </a:outerShdw>
                </a:effectLst>
              </a:rPr>
              <a:t>DAMAGES COST AVOIDED (1)</a:t>
            </a:r>
            <a:endParaRPr lang="ms-MY" sz="3200" b="1" smtClean="0">
              <a:effectLst>
                <a:outerShdw blurRad="38100" dist="38100" dir="2700000" algn="tl">
                  <a:srgbClr val="FFFFFF"/>
                </a:outerShdw>
              </a:effectLst>
            </a:endParaRPr>
          </a:p>
        </p:txBody>
      </p:sp>
      <p:sp>
        <p:nvSpPr>
          <p:cNvPr id="11267" name="Rectangle 3"/>
          <p:cNvSpPr>
            <a:spLocks noGrp="1" noChangeArrowheads="1"/>
          </p:cNvSpPr>
          <p:nvPr>
            <p:ph type="body" idx="1"/>
          </p:nvPr>
        </p:nvSpPr>
        <p:spPr>
          <a:xfrm>
            <a:off x="0" y="1981200"/>
            <a:ext cx="9144000" cy="4876800"/>
          </a:xfrm>
          <a:noFill/>
        </p:spPr>
        <p:txBody>
          <a:bodyPr/>
          <a:lstStyle/>
          <a:p>
            <a:pPr algn="just" eaLnBrk="1" hangingPunct="1">
              <a:buFont typeface="Wingdings" pitchFamily="2" charset="2"/>
              <a:buNone/>
            </a:pPr>
            <a:r>
              <a:rPr lang="en-US" sz="2400" smtClean="0"/>
              <a:t>	Metode </a:t>
            </a:r>
            <a:r>
              <a:rPr lang="en-US" sz="2400" b="1" i="1" smtClean="0">
                <a:solidFill>
                  <a:srgbClr val="FF0000"/>
                </a:solidFill>
              </a:rPr>
              <a:t>damage cost avoided</a:t>
            </a:r>
            <a:r>
              <a:rPr lang="en-US" sz="2400" i="1" smtClean="0"/>
              <a:t> </a:t>
            </a:r>
            <a:r>
              <a:rPr lang="en-US" sz="2400" smtClean="0"/>
              <a:t> mengestimasi nilai ekonomi berdasarkan biaya yang dihasilkan akibat hilangnya jasa lingkungan</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Pendekatan ini menggunakan nilai properti yang dilindungi atau biaya dari tindakan yang diambil untuk mencegah kerusakan sebagai sebagai sebuah ukuran dari manfaat yang disediakan ekosistem (lingkungan). </a:t>
            </a:r>
          </a:p>
          <a:p>
            <a:pPr algn="just" eaLnBrk="1" hangingPunct="1">
              <a:buFont typeface="Wingdings" pitchFamily="2" charset="2"/>
              <a:buNone/>
            </a:pPr>
            <a:endParaRPr lang="en-US" sz="2400" smtClean="0"/>
          </a:p>
          <a:p>
            <a:pPr algn="just" eaLnBrk="1" hangingPunct="1">
              <a:buFont typeface="Wingdings" pitchFamily="2" charset="2"/>
              <a:buNone/>
            </a:pPr>
            <a:r>
              <a:rPr lang="en-US" sz="2400" smtClean="0"/>
              <a:t>	</a:t>
            </a:r>
            <a:r>
              <a:rPr lang="en-US" sz="2400" i="1" smtClean="0"/>
              <a:t>Damage cost avoided method </a:t>
            </a:r>
            <a:r>
              <a:rPr lang="en-US" sz="2400" smtClean="0"/>
              <a:t>secara khusus sangat bermanfaat dalam penilaian ekosistem yang menyediakan suatu bentuk perlindungan alami.</a:t>
            </a:r>
            <a:endParaRPr lang="ms-MY" sz="2400" smtClean="0"/>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1563</TotalTime>
  <Words>231</Words>
  <Application>Microsoft Office PowerPoint</Application>
  <PresentationFormat>On-screen Show (4:3)</PresentationFormat>
  <Paragraphs>119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Pixel</vt:lpstr>
      <vt:lpstr>THE AVERTING BEHAVIOR METHOD (ABM)</vt:lpstr>
      <vt:lpstr>Slide 2</vt:lpstr>
      <vt:lpstr>PENDAHULUAN (1)</vt:lpstr>
      <vt:lpstr>PENDAHULUAN (2)</vt:lpstr>
      <vt:lpstr>PENDAHULUAN (3)</vt:lpstr>
      <vt:lpstr>LIMITATION OF ABM</vt:lpstr>
      <vt:lpstr>TYPES OF AVERTING BEHAVIOR METHOD (1)</vt:lpstr>
      <vt:lpstr>TYPES OF AVERTING BEHAVIOR METHOD</vt:lpstr>
      <vt:lpstr>DAMAGES COST AVOIDED (1)</vt:lpstr>
      <vt:lpstr>DAMAGES COST AVOIDED (2)</vt:lpstr>
      <vt:lpstr>DAMAGES COST AVOIDED (3)</vt:lpstr>
      <vt:lpstr>DAMAGES COST AVOIDED (4)</vt:lpstr>
      <vt:lpstr>PREVENTIVE EXPENDITURE (1)</vt:lpstr>
      <vt:lpstr>PREVENTIVE EXPENDITURE (2)</vt:lpstr>
      <vt:lpstr>PREVENTIVE EXPENDITURE (3)</vt:lpstr>
      <vt:lpstr>REPLACEMENT COST (1)</vt:lpstr>
      <vt:lpstr>REPLACEMENT COST (2)</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AVERTING BEHAVIOR METHOD (ABM)</dc:title>
  <dc:creator>WinXP</dc:creator>
  <cp:lastModifiedBy>TOSHIBA</cp:lastModifiedBy>
  <cp:revision>33</cp:revision>
  <dcterms:created xsi:type="dcterms:W3CDTF">2009-01-03T11:19:27Z</dcterms:created>
  <dcterms:modified xsi:type="dcterms:W3CDTF">2012-03-21T04:50:19Z</dcterms:modified>
</cp:coreProperties>
</file>